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0"/>
  </p:notesMasterIdLst>
  <p:handoutMasterIdLst>
    <p:handoutMasterId r:id="rId51"/>
  </p:handoutMasterIdLst>
  <p:sldIdLst>
    <p:sldId id="261" r:id="rId2"/>
    <p:sldId id="262" r:id="rId3"/>
    <p:sldId id="265" r:id="rId4"/>
    <p:sldId id="384" r:id="rId5"/>
    <p:sldId id="358" r:id="rId6"/>
    <p:sldId id="408" r:id="rId7"/>
    <p:sldId id="354" r:id="rId8"/>
    <p:sldId id="409" r:id="rId9"/>
    <p:sldId id="410" r:id="rId10"/>
    <p:sldId id="411" r:id="rId11"/>
    <p:sldId id="412" r:id="rId12"/>
    <p:sldId id="416" r:id="rId13"/>
    <p:sldId id="453" r:id="rId14"/>
    <p:sldId id="386" r:id="rId15"/>
    <p:sldId id="427" r:id="rId16"/>
    <p:sldId id="428" r:id="rId17"/>
    <p:sldId id="429" r:id="rId18"/>
    <p:sldId id="454" r:id="rId19"/>
    <p:sldId id="455" r:id="rId20"/>
    <p:sldId id="456" r:id="rId21"/>
    <p:sldId id="457" r:id="rId22"/>
    <p:sldId id="367" r:id="rId23"/>
    <p:sldId id="458" r:id="rId24"/>
    <p:sldId id="435" r:id="rId25"/>
    <p:sldId id="459" r:id="rId26"/>
    <p:sldId id="460" r:id="rId27"/>
    <p:sldId id="461" r:id="rId28"/>
    <p:sldId id="462" r:id="rId29"/>
    <p:sldId id="463" r:id="rId30"/>
    <p:sldId id="366" r:id="rId31"/>
    <p:sldId id="432" r:id="rId32"/>
    <p:sldId id="433" r:id="rId33"/>
    <p:sldId id="464" r:id="rId34"/>
    <p:sldId id="465" r:id="rId35"/>
    <p:sldId id="466" r:id="rId36"/>
    <p:sldId id="467" r:id="rId37"/>
    <p:sldId id="468" r:id="rId38"/>
    <p:sldId id="469" r:id="rId39"/>
    <p:sldId id="470" r:id="rId40"/>
    <p:sldId id="471" r:id="rId41"/>
    <p:sldId id="472" r:id="rId42"/>
    <p:sldId id="473" r:id="rId43"/>
    <p:sldId id="474" r:id="rId44"/>
    <p:sldId id="475" r:id="rId45"/>
    <p:sldId id="375" r:id="rId46"/>
    <p:sldId id="404" r:id="rId47"/>
    <p:sldId id="405" r:id="rId48"/>
    <p:sldId id="407"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CEF7A56-C794-4EC1-3501-476657C66BF8}" name="Ankita Mangtani" initials="AM" userId="S::ankita.mangtani@harbingergroup.com::0c08bd8d-e713-4871-8faa-7e2c4a256d39" providerId="AD"/>
  <p188:author id="{3A67846D-1D88-3C78-476B-F66D4563F464}" name="Ankita Mangtani" initials="AM" userId="S::Ankita.Mangtani@harbingergroup.com::0c08bd8d-e713-4871-8faa-7e2c4a256d39" providerId="AD"/>
  <p188:author id="{7B554D89-E371-7283-EA94-5469729EC545}" name="Taruna Gandhi" initials="TG" userId="S::taruna.gandhi@harbingergroup.com::a2c68c45-1789-4560-96e0-10864172b33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CF0F3"/>
    <a:srgbClr val="FFFFFF"/>
    <a:srgbClr val="4BC9F1"/>
    <a:srgbClr val="445FEC"/>
    <a:srgbClr val="3F13A5"/>
    <a:srgbClr val="7109B6"/>
    <a:srgbClr val="F72586"/>
    <a:srgbClr val="F4752E"/>
    <a:srgbClr val="4BADCA"/>
    <a:srgbClr val="D85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591CC36-5AD0-0FEB-C8B3-0FF7E30AB4B8}" v="606" dt="2024-09-20T10:06:01.810"/>
    <p1510:client id="{D384D3F3-19B0-C35E-AEF1-CB87B554B8D7}" v="135" dt="2024-09-20T10:07:18.3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3221" autoAdjust="0"/>
  </p:normalViewPr>
  <p:slideViewPr>
    <p:cSldViewPr snapToGrid="0">
      <p:cViewPr varScale="1">
        <p:scale>
          <a:sx n="46" d="100"/>
          <a:sy n="46" d="100"/>
        </p:scale>
        <p:origin x="1420" y="40"/>
      </p:cViewPr>
      <p:guideLst/>
    </p:cSldViewPr>
  </p:slideViewPr>
  <p:notesTextViewPr>
    <p:cViewPr>
      <p:scale>
        <a:sx n="1" d="1"/>
        <a:sy n="1" d="1"/>
      </p:scale>
      <p:origin x="0" y="0"/>
    </p:cViewPr>
  </p:notesTextViewPr>
  <p:notesViewPr>
    <p:cSldViewPr snapToGrid="0">
      <p:cViewPr varScale="1">
        <p:scale>
          <a:sx n="63" d="100"/>
          <a:sy n="63" d="100"/>
        </p:scale>
        <p:origin x="2352" y="77"/>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microsoft.com/office/2018/10/relationships/authors" Target="author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1B7A365-4496-0BCA-E59E-550D95042DC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679D5E4E-BEB0-058B-24BF-8558FF9B253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72E754B-EEB8-4DC2-8AE6-81D4399392F0}" type="datetimeFigureOut">
              <a:rPr lang="en-IN" smtClean="0"/>
              <a:t>29-09-2025</a:t>
            </a:fld>
            <a:endParaRPr lang="en-IN"/>
          </a:p>
        </p:txBody>
      </p:sp>
      <p:sp>
        <p:nvSpPr>
          <p:cNvPr id="4" name="Footer Placeholder 3">
            <a:extLst>
              <a:ext uri="{FF2B5EF4-FFF2-40B4-BE49-F238E27FC236}">
                <a16:creationId xmlns:a16="http://schemas.microsoft.com/office/drawing/2014/main" id="{ECA1082D-B76C-803E-2A27-101206A2556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604A42D0-3579-FE5B-3AE5-C5192D116D8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1BA984B-755F-47EB-B232-8C92576E9656}" type="slidenum">
              <a:rPr lang="en-IN" smtClean="0"/>
              <a:t>‹#›</a:t>
            </a:fld>
            <a:endParaRPr lang="en-IN"/>
          </a:p>
        </p:txBody>
      </p:sp>
    </p:spTree>
    <p:extLst>
      <p:ext uri="{BB962C8B-B14F-4D97-AF65-F5344CB8AC3E}">
        <p14:creationId xmlns:p14="http://schemas.microsoft.com/office/powerpoint/2010/main" val="280590240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jpe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189AF1-5591-4350-ACA9-6674795616F3}" type="datetimeFigureOut">
              <a:rPr lang="en-US" smtClean="0"/>
              <a:t>9/29/2025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343387-4FD4-4B31-B095-AB04F9B0EB4B}" type="slidenum">
              <a:rPr lang="en-US" smtClean="0"/>
              <a:t>‹#›</a:t>
            </a:fld>
            <a:endParaRPr lang="en-US"/>
          </a:p>
        </p:txBody>
      </p:sp>
    </p:spTree>
    <p:extLst>
      <p:ext uri="{BB962C8B-B14F-4D97-AF65-F5344CB8AC3E}">
        <p14:creationId xmlns:p14="http://schemas.microsoft.com/office/powerpoint/2010/main" val="30992364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solidFill>
                  <a:srgbClr val="214363"/>
                </a:solidFill>
              </a:rPr>
              <a:t>NA</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E557E-5515-4674-B7CA-4465A7A70215}" type="slidenum">
              <a:rPr kumimoji="0" lang="en-IN"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IN"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278376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Screen Type: </a:t>
            </a:r>
            <a:r>
              <a:rPr lang="en-IN" sz="1200" b="0" i="0" u="none" strike="noStrike" dirty="0">
                <a:effectLst/>
                <a:latin typeface="+mn-lt"/>
                <a:cs typeface="Arial" panose="020B0604020202020204" pitchFamily="34" charset="0"/>
              </a:rPr>
              <a:t>Accordions</a:t>
            </a:r>
            <a:endParaRPr lang="en-IN" sz="1200" b="0" i="0"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0" i="0" dirty="0">
                <a:effectLst/>
                <a:latin typeface="+mn-lt"/>
                <a:cs typeface="Arial" panose="020B0604020202020204" pitchFamily="34" charset="0"/>
              </a:rPr>
              <a:t>​</a:t>
            </a:r>
          </a:p>
          <a:p>
            <a:pPr fontAlgn="base"/>
            <a:r>
              <a:rPr lang="en-IN" sz="1200" b="1" i="0" u="none" strike="noStrike" dirty="0">
                <a:effectLst/>
                <a:latin typeface="+mn-lt"/>
                <a:cs typeface="Calibri"/>
              </a:rPr>
              <a:t>Rise</a:t>
            </a:r>
            <a:r>
              <a:rPr lang="en-IN" b="1" dirty="0">
                <a:cs typeface="Calibri"/>
              </a:rPr>
              <a:t> </a:t>
            </a:r>
            <a:r>
              <a:rPr lang="en-IN" b="1" dirty="0"/>
              <a:t>Topic </a:t>
            </a:r>
            <a:r>
              <a:rPr lang="en-IN" sz="1200" b="1" i="0" u="none" strike="noStrike" dirty="0">
                <a:effectLst/>
                <a:latin typeface="+mn-lt"/>
                <a:cs typeface="Calibri"/>
              </a:rPr>
              <a:t>1 and Section 1</a:t>
            </a:r>
            <a:endParaRPr lang="en-IN" sz="1200" b="1" i="0" u="none" strike="noStrike" dirty="0">
              <a:effectLst/>
              <a:latin typeface="+mn-lt"/>
              <a:ea typeface="Calibri"/>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buFont typeface="Arial" panose="020B0604020202020204" pitchFamily="34" charset="0"/>
              <a:buNone/>
            </a:pPr>
            <a:r>
              <a:rPr lang="en-US" sz="1200" b="0" i="0" u="none" strike="noStrike" dirty="0">
                <a:effectLst/>
                <a:latin typeface="+mn-lt"/>
                <a:cs typeface="Arial" panose="020B0604020202020204" pitchFamily="34" charset="0"/>
              </a:rPr>
              <a:t>This is the continuation of the previous screen.</a:t>
            </a:r>
            <a:endParaRPr lang="en-IN" sz="1200" b="0" i="0"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C2C2C"/>
                </a:solidFill>
                <a:effectLst/>
                <a:latin typeface="adobe-clean"/>
              </a:rPr>
              <a:t>NA</a:t>
            </a:r>
            <a:endParaRPr lang="en-US" b="0" i="0" u="none" strike="noStrike" dirty="0">
              <a:solidFill>
                <a:srgbClr val="707070"/>
              </a:solidFill>
              <a:effectLst/>
              <a:latin typeface="adobe-clean"/>
            </a:endParaRPr>
          </a:p>
        </p:txBody>
      </p:sp>
      <p:sp>
        <p:nvSpPr>
          <p:cNvPr id="4" name="Slide Number Placeholder 3"/>
          <p:cNvSpPr>
            <a:spLocks noGrp="1"/>
          </p:cNvSpPr>
          <p:nvPr>
            <p:ph type="sldNum" sz="quarter" idx="5"/>
          </p:nvPr>
        </p:nvSpPr>
        <p:spPr/>
        <p:txBody>
          <a:bodyPr/>
          <a:lstStyle/>
          <a:p>
            <a:fld id="{4B343387-4FD4-4B31-B095-AB04F9B0EB4B}" type="slidenum">
              <a:rPr lang="en-US" smtClean="0"/>
              <a:t>10</a:t>
            </a:fld>
            <a:endParaRPr lang="en-US"/>
          </a:p>
        </p:txBody>
      </p:sp>
    </p:spTree>
    <p:extLst>
      <p:ext uri="{BB962C8B-B14F-4D97-AF65-F5344CB8AC3E}">
        <p14:creationId xmlns:p14="http://schemas.microsoft.com/office/powerpoint/2010/main" val="12657032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Arial" panose="020B0604020202020204" pitchFamily="34" charset="0"/>
              </a:rPr>
              <a:t>Screen Type: </a:t>
            </a:r>
            <a:r>
              <a:rPr lang="en-IN" sz="1200" b="0" i="0" u="none" strike="noStrike" dirty="0">
                <a:effectLst/>
                <a:latin typeface="+mn-lt"/>
                <a:cs typeface="Arial" panose="020B0604020202020204" pitchFamily="34" charset="0"/>
              </a:rPr>
              <a:t>Accordions with divider</a:t>
            </a:r>
            <a:endParaRPr lang="en-IN" sz="1200" b="0" i="0"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0" i="0" dirty="0">
                <a:effectLst/>
                <a:latin typeface="+mn-lt"/>
                <a:cs typeface="Arial" panose="020B0604020202020204" pitchFamily="34" charset="0"/>
              </a:rPr>
              <a:t>​</a:t>
            </a:r>
          </a:p>
          <a:p>
            <a:pPr fontAlgn="base"/>
            <a:r>
              <a:rPr lang="en-IN" sz="1200" b="1" i="0" u="none" strike="noStrike" dirty="0">
                <a:effectLst/>
                <a:latin typeface="+mn-lt"/>
                <a:cs typeface="Calibri"/>
              </a:rPr>
              <a:t>Rise</a:t>
            </a:r>
            <a:r>
              <a:rPr lang="en-IN" b="1" dirty="0">
                <a:cs typeface="Calibri"/>
              </a:rPr>
              <a:t> </a:t>
            </a:r>
            <a:r>
              <a:rPr lang="en-IN" b="1" dirty="0"/>
              <a:t>Topic </a:t>
            </a:r>
            <a:r>
              <a:rPr lang="en-IN" sz="1200" b="1" i="0" u="none" strike="noStrike" dirty="0">
                <a:effectLst/>
                <a:latin typeface="+mn-lt"/>
                <a:cs typeface="Calibri"/>
              </a:rPr>
              <a:t>1 and Section 1</a:t>
            </a:r>
            <a:endParaRPr lang="en-IN" sz="1200" b="1" i="0" u="none" strike="noStrike" dirty="0">
              <a:effectLst/>
              <a:latin typeface="+mn-lt"/>
              <a:ea typeface="Calibri"/>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buFont typeface="Arial" panose="020B0604020202020204" pitchFamily="34" charset="0"/>
              <a:buNone/>
            </a:pPr>
            <a:r>
              <a:rPr lang="en-US" sz="1200" b="0" i="0" u="none" strike="noStrike" dirty="0">
                <a:effectLst/>
                <a:latin typeface="+mn-lt"/>
                <a:cs typeface="Arial" panose="020B0604020202020204" pitchFamily="34" charset="0"/>
              </a:rPr>
              <a:t>This is the continuation of the previous screen.</a:t>
            </a:r>
            <a:endParaRPr lang="en-IN" sz="1200" b="0" i="0"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C2C2C"/>
                </a:solidFill>
                <a:effectLst/>
                <a:latin typeface="adobe-clean"/>
              </a:rPr>
              <a:t>NA</a:t>
            </a:r>
            <a:endParaRPr lang="en-US" b="0" i="0" u="none" strike="noStrike" dirty="0">
              <a:solidFill>
                <a:srgbClr val="707070"/>
              </a:solidFill>
              <a:effectLst/>
              <a:latin typeface="adobe-clean"/>
            </a:endParaRPr>
          </a:p>
        </p:txBody>
      </p:sp>
      <p:sp>
        <p:nvSpPr>
          <p:cNvPr id="4" name="Slide Number Placeholder 3"/>
          <p:cNvSpPr>
            <a:spLocks noGrp="1"/>
          </p:cNvSpPr>
          <p:nvPr>
            <p:ph type="sldNum" sz="quarter" idx="5"/>
          </p:nvPr>
        </p:nvSpPr>
        <p:spPr/>
        <p:txBody>
          <a:bodyPr/>
          <a:lstStyle/>
          <a:p>
            <a:fld id="{4B343387-4FD4-4B31-B095-AB04F9B0EB4B}" type="slidenum">
              <a:rPr lang="en-US" smtClean="0"/>
              <a:t>11</a:t>
            </a:fld>
            <a:endParaRPr lang="en-US"/>
          </a:p>
        </p:txBody>
      </p:sp>
    </p:spTree>
    <p:extLst>
      <p:ext uri="{BB962C8B-B14F-4D97-AF65-F5344CB8AC3E}">
        <p14:creationId xmlns:p14="http://schemas.microsoft.com/office/powerpoint/2010/main" val="13658846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Notes to reviewer: </a:t>
            </a:r>
            <a:r>
              <a:rPr lang="en-IN" sz="1200" b="0" i="0" u="none" strike="noStrike" dirty="0">
                <a:effectLst/>
                <a:latin typeface="+mn-lt"/>
                <a:cs typeface="Arial" panose="020B0604020202020204" pitchFamily="34" charset="0"/>
              </a:rPr>
              <a:t>The content is generated using </a:t>
            </a:r>
            <a:r>
              <a:rPr lang="en-IN" sz="1200" b="0" i="0" u="none" strike="noStrike" dirty="0" err="1">
                <a:effectLst/>
                <a:latin typeface="+mn-lt"/>
                <a:cs typeface="Arial" panose="020B0604020202020204" pitchFamily="34" charset="0"/>
              </a:rPr>
              <a:t>chatGPT</a:t>
            </a:r>
            <a:r>
              <a:rPr lang="en-IN" sz="1200" b="0" i="0" u="none" strike="noStrike" dirty="0">
                <a:effectLst/>
                <a:latin typeface="+mn-lt"/>
                <a:cs typeface="Arial" panose="020B0604020202020204" pitchFamily="34" charset="0"/>
              </a:rPr>
              <a:t>. Please check and validate.</a:t>
            </a:r>
          </a:p>
          <a:p>
            <a:pPr algn="l" rtl="0" fontAlgn="base"/>
            <a:endParaRPr lang="en-IN" sz="1200" b="0" i="0" u="none" strike="noStrike"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0.5 min</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Calibri"/>
              </a:rPr>
              <a:t>Screen Type: </a:t>
            </a:r>
            <a:r>
              <a:rPr lang="en-IN" sz="1200" b="0" i="0" u="none" strike="noStrike" dirty="0">
                <a:effectLst/>
                <a:latin typeface="+mn-lt"/>
                <a:cs typeface="Calibri"/>
              </a:rPr>
              <a:t>Text followed with list</a:t>
            </a:r>
          </a:p>
          <a:p>
            <a:pPr algn="l" rtl="0" fontAlgn="base"/>
            <a:endParaRPr lang="en-IN"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Calibri"/>
              </a:rPr>
              <a:t>Rise </a:t>
            </a:r>
            <a:r>
              <a:rPr lang="en-IN" b="1" dirty="0">
                <a:cs typeface="Calibri"/>
              </a:rPr>
              <a:t>Topic</a:t>
            </a:r>
            <a:r>
              <a:rPr lang="en-IN" sz="1200" b="1" i="0" u="none" strike="noStrike" dirty="0">
                <a:effectLst/>
                <a:latin typeface="+mn-lt"/>
                <a:cs typeface="Calibri"/>
              </a:rPr>
              <a:t> 1 and Section 2</a:t>
            </a:r>
            <a:endParaRPr lang="en-IN" sz="1200" b="0" i="0" u="none" strike="noStrike" dirty="0">
              <a:effectLst/>
              <a:latin typeface="+mn-lt"/>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r>
              <a:rPr lang="en-US" sz="1200" b="0" i="0"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C2C2C"/>
                </a:solidFill>
                <a:effectLst/>
                <a:latin typeface="adobe-clean"/>
              </a:rPr>
              <a:t>NA</a:t>
            </a:r>
            <a:endParaRPr lang="en-US" b="0" i="0" u="none" strike="noStrike" dirty="0">
              <a:solidFill>
                <a:srgbClr val="707070"/>
              </a:solidFill>
              <a:effectLst/>
              <a:latin typeface="adobe-clean"/>
            </a:endParaRPr>
          </a:p>
        </p:txBody>
      </p:sp>
      <p:sp>
        <p:nvSpPr>
          <p:cNvPr id="4" name="Slide Number Placeholder 3"/>
          <p:cNvSpPr>
            <a:spLocks noGrp="1"/>
          </p:cNvSpPr>
          <p:nvPr>
            <p:ph type="sldNum" sz="quarter" idx="5"/>
          </p:nvPr>
        </p:nvSpPr>
        <p:spPr/>
        <p:txBody>
          <a:bodyPr/>
          <a:lstStyle/>
          <a:p>
            <a:fld id="{4B343387-4FD4-4B31-B095-AB04F9B0EB4B}" type="slidenum">
              <a:rPr lang="en-US" smtClean="0"/>
              <a:t>12</a:t>
            </a:fld>
            <a:endParaRPr lang="en-US"/>
          </a:p>
        </p:txBody>
      </p:sp>
    </p:spTree>
    <p:extLst>
      <p:ext uri="{BB962C8B-B14F-4D97-AF65-F5344CB8AC3E}">
        <p14:creationId xmlns:p14="http://schemas.microsoft.com/office/powerpoint/2010/main" val="6982956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Notes to reviewer: </a:t>
            </a:r>
            <a:r>
              <a:rPr lang="en-IN" sz="1200" b="0" i="0" u="none" strike="noStrike" dirty="0">
                <a:effectLst/>
                <a:latin typeface="+mn-lt"/>
                <a:cs typeface="Arial" panose="020B0604020202020204" pitchFamily="34" charset="0"/>
              </a:rPr>
              <a:t>The content is generated using </a:t>
            </a:r>
            <a:r>
              <a:rPr lang="en-IN" sz="1200" b="0" i="0" u="none" strike="noStrike" dirty="0" err="1">
                <a:effectLst/>
                <a:latin typeface="+mn-lt"/>
                <a:cs typeface="Arial" panose="020B0604020202020204" pitchFamily="34" charset="0"/>
              </a:rPr>
              <a:t>chatGPT</a:t>
            </a:r>
            <a:r>
              <a:rPr lang="en-IN" sz="1200" b="0" i="0" u="none" strike="noStrike" dirty="0">
                <a:effectLst/>
                <a:latin typeface="+mn-lt"/>
                <a:cs typeface="Arial" panose="020B0604020202020204" pitchFamily="34" charset="0"/>
              </a:rPr>
              <a:t>. Please check and validate.</a:t>
            </a:r>
          </a:p>
          <a:p>
            <a:pPr algn="l" rtl="0" fontAlgn="base"/>
            <a:endParaRPr lang="en-IN" sz="1200" b="0" i="0" u="none" strike="noStrike"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0.5 min</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Calibri"/>
              </a:rPr>
              <a:t>Screen Type: </a:t>
            </a:r>
            <a:r>
              <a:rPr lang="en-IN" sz="1200" b="0" i="0" u="none" strike="noStrike" dirty="0">
                <a:effectLst/>
                <a:latin typeface="+mn-lt"/>
                <a:cs typeface="Calibri"/>
              </a:rPr>
              <a:t>Subheading with Text followed by flip cards</a:t>
            </a:r>
          </a:p>
          <a:p>
            <a:pPr algn="l" rtl="0" fontAlgn="base"/>
            <a:endParaRPr lang="en-IN"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Calibri"/>
              </a:rPr>
              <a:t>Rise </a:t>
            </a:r>
            <a:r>
              <a:rPr lang="en-IN" b="1" dirty="0">
                <a:cs typeface="Calibri"/>
              </a:rPr>
              <a:t>Topic</a:t>
            </a:r>
            <a:r>
              <a:rPr lang="en-IN" sz="1200" b="1" i="0" u="none" strike="noStrike" dirty="0">
                <a:effectLst/>
                <a:latin typeface="+mn-lt"/>
                <a:cs typeface="Calibri"/>
              </a:rPr>
              <a:t> 1 and Section 2</a:t>
            </a:r>
            <a:endParaRPr lang="en-IN" sz="1200" b="0" i="0" u="none" strike="noStrike" dirty="0">
              <a:effectLst/>
              <a:latin typeface="+mn-lt"/>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r>
              <a:rPr lang="en-US" sz="1200" b="0" i="0" dirty="0">
                <a:effectLst/>
                <a:latin typeface="+mn-lt"/>
                <a:cs typeface="Arial" panose="020B0604020202020204" pitchFamily="34" charset="0"/>
              </a:rPr>
              <a:t>The flip card interactivity is given on next screen.</a:t>
            </a:r>
            <a:endParaRPr lang="en-IN" sz="1200" b="0" i="0"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C2C2C"/>
                </a:solidFill>
                <a:effectLst/>
                <a:latin typeface="adobe-clean"/>
              </a:rPr>
              <a:t>NA</a:t>
            </a:r>
            <a:endParaRPr lang="en-US" b="0" i="0" u="none" strike="noStrike" dirty="0">
              <a:solidFill>
                <a:srgbClr val="707070"/>
              </a:solidFill>
              <a:effectLst/>
              <a:latin typeface="adobe-clean"/>
            </a:endParaRPr>
          </a:p>
        </p:txBody>
      </p:sp>
      <p:sp>
        <p:nvSpPr>
          <p:cNvPr id="4" name="Slide Number Placeholder 3"/>
          <p:cNvSpPr>
            <a:spLocks noGrp="1"/>
          </p:cNvSpPr>
          <p:nvPr>
            <p:ph type="sldNum" sz="quarter" idx="5"/>
          </p:nvPr>
        </p:nvSpPr>
        <p:spPr/>
        <p:txBody>
          <a:bodyPr/>
          <a:lstStyle/>
          <a:p>
            <a:fld id="{4B343387-4FD4-4B31-B095-AB04F9B0EB4B}" type="slidenum">
              <a:rPr lang="en-US" smtClean="0"/>
              <a:t>13</a:t>
            </a:fld>
            <a:endParaRPr lang="en-US"/>
          </a:p>
        </p:txBody>
      </p:sp>
    </p:spTree>
    <p:extLst>
      <p:ext uri="{BB962C8B-B14F-4D97-AF65-F5344CB8AC3E}">
        <p14:creationId xmlns:p14="http://schemas.microsoft.com/office/powerpoint/2010/main" val="29188454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fontAlgn="base"/>
            <a:r>
              <a:rPr lang="en-IN" sz="1200" b="1" i="0" u="none" strike="noStrike" dirty="0">
                <a:effectLst/>
                <a:latin typeface="+mn-lt"/>
                <a:cs typeface="Calibri"/>
              </a:rPr>
              <a:t>Screen Type: </a:t>
            </a:r>
            <a:r>
              <a:rPr lang="en-IN" sz="1200" b="0" i="0" u="none" strike="noStrike" dirty="0">
                <a:effectLst/>
                <a:latin typeface="+mn-lt"/>
                <a:cs typeface="Calibri"/>
              </a:rPr>
              <a:t>Flip cards</a:t>
            </a:r>
          </a:p>
          <a:p>
            <a:pPr fontAlgn="base"/>
            <a:endParaRPr lang="en-IN" sz="1200" b="0" i="0" dirty="0">
              <a:effectLst/>
              <a:latin typeface="+mn-lt"/>
              <a:cs typeface="Arial" panose="020B0604020202020204" pitchFamily="34" charset="0"/>
            </a:endParaRPr>
          </a:p>
          <a:p>
            <a:pPr fontAlgn="base">
              <a:defRPr/>
            </a:pPr>
            <a:r>
              <a:rPr lang="en-IN" sz="1200" b="0" i="0" dirty="0">
                <a:effectLst/>
                <a:latin typeface="+mn-lt"/>
                <a:cs typeface="Calibri"/>
              </a:rPr>
              <a:t>​</a:t>
            </a:r>
            <a:r>
              <a:rPr lang="en-IN" sz="1200" b="1" i="0" u="none" strike="noStrike" dirty="0">
                <a:effectLst/>
                <a:latin typeface="+mn-lt"/>
                <a:cs typeface="Calibri"/>
              </a:rPr>
              <a:t>Rise</a:t>
            </a:r>
            <a:r>
              <a:rPr lang="en-IN" b="1" dirty="0">
                <a:cs typeface="Calibri"/>
              </a:rPr>
              <a:t> </a:t>
            </a:r>
            <a:r>
              <a:rPr lang="en-IN" b="1" dirty="0"/>
              <a:t>Topic 1</a:t>
            </a:r>
            <a:r>
              <a:rPr lang="en-IN" sz="1200" b="1" i="0" u="none" strike="noStrike" dirty="0">
                <a:effectLst/>
                <a:latin typeface="+mn-lt"/>
                <a:cs typeface="Calibri"/>
              </a:rPr>
              <a:t> and Section 2</a:t>
            </a:r>
            <a:endParaRPr lang="en-IN" sz="1200" b="0" i="0" dirty="0">
              <a:effectLst/>
              <a:latin typeface="+mn-lt"/>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r>
              <a:rPr lang="en-US" sz="1200" b="0" i="0" dirty="0">
                <a:effectLst/>
                <a:latin typeface="+mn-lt"/>
                <a:cs typeface="Arial" panose="020B0604020202020204" pitchFamily="34" charset="0"/>
              </a:rPr>
              <a:t>This is the continuation from the previous screen.</a:t>
            </a:r>
            <a:endParaRPr lang="en-IN" sz="1200" b="0" i="0"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C2C2C"/>
                </a:solidFill>
                <a:effectLst/>
                <a:latin typeface="adobe-clean"/>
              </a:rPr>
              <a:t>NA</a:t>
            </a:r>
            <a:endParaRPr lang="en-US" b="0" i="0" u="none" strike="noStrike" dirty="0">
              <a:solidFill>
                <a:srgbClr val="707070"/>
              </a:solidFill>
              <a:effectLst/>
              <a:latin typeface="adobe-clean"/>
            </a:endParaRPr>
          </a:p>
          <a:p>
            <a:endParaRPr lang="en-US" b="0" i="0" u="none" strike="noStrike" dirty="0">
              <a:solidFill>
                <a:srgbClr val="707070"/>
              </a:solidFill>
              <a:effectLst/>
              <a:latin typeface="adobe-clean"/>
            </a:endParaRPr>
          </a:p>
        </p:txBody>
      </p:sp>
      <p:sp>
        <p:nvSpPr>
          <p:cNvPr id="4" name="Slide Number Placeholder 3"/>
          <p:cNvSpPr>
            <a:spLocks noGrp="1"/>
          </p:cNvSpPr>
          <p:nvPr>
            <p:ph type="sldNum" sz="quarter" idx="5"/>
          </p:nvPr>
        </p:nvSpPr>
        <p:spPr/>
        <p:txBody>
          <a:bodyPr/>
          <a:lstStyle/>
          <a:p>
            <a:fld id="{4B343387-4FD4-4B31-B095-AB04F9B0EB4B}" type="slidenum">
              <a:rPr lang="en-US" smtClean="0"/>
              <a:t>14</a:t>
            </a:fld>
            <a:endParaRPr lang="en-US"/>
          </a:p>
        </p:txBody>
      </p:sp>
    </p:spTree>
    <p:extLst>
      <p:ext uri="{BB962C8B-B14F-4D97-AF65-F5344CB8AC3E}">
        <p14:creationId xmlns:p14="http://schemas.microsoft.com/office/powerpoint/2010/main" val="33365263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Notes to reviewer: </a:t>
            </a:r>
            <a:r>
              <a:rPr lang="en-IN" sz="1200" b="0" i="0" u="none" strike="noStrike" dirty="0">
                <a:effectLst/>
                <a:latin typeface="+mn-lt"/>
                <a:cs typeface="Arial" panose="020B0604020202020204" pitchFamily="34" charset="0"/>
              </a:rPr>
              <a:t>The content is generated using </a:t>
            </a:r>
            <a:r>
              <a:rPr lang="en-IN" sz="1200" b="0" i="0" u="none" strike="noStrike" dirty="0" err="1">
                <a:effectLst/>
                <a:latin typeface="+mn-lt"/>
                <a:cs typeface="Arial" panose="020B0604020202020204" pitchFamily="34" charset="0"/>
              </a:rPr>
              <a:t>chatGPT</a:t>
            </a:r>
            <a:r>
              <a:rPr lang="en-IN" sz="1200" b="0" i="0" u="none" strike="noStrike" dirty="0">
                <a:effectLst/>
                <a:latin typeface="+mn-lt"/>
                <a:cs typeface="Arial" panose="020B0604020202020204" pitchFamily="34" charset="0"/>
              </a:rPr>
              <a:t>. Please validate.</a:t>
            </a:r>
          </a:p>
          <a:p>
            <a:pPr algn="l" rtl="0" fontAlgn="base"/>
            <a:endParaRPr lang="en-IN" sz="1200" b="0" i="0" u="none" strike="noStrike"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0.5 min</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Calibri"/>
              </a:rPr>
              <a:t>Screen Type: </a:t>
            </a:r>
            <a:r>
              <a:rPr lang="en-IN" sz="1200" b="0" i="0" u="none" strike="noStrike" dirty="0">
                <a:effectLst/>
                <a:latin typeface="+mn-lt"/>
                <a:cs typeface="Calibri"/>
              </a:rPr>
              <a:t>Subheading with text followed with an image</a:t>
            </a:r>
          </a:p>
          <a:p>
            <a:pPr algn="l" rtl="0" fontAlgn="base"/>
            <a:endParaRPr lang="en-IN"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Calibri"/>
              </a:rPr>
              <a:t>Rise </a:t>
            </a:r>
            <a:r>
              <a:rPr lang="en-IN" b="1" dirty="0">
                <a:cs typeface="Calibri"/>
              </a:rPr>
              <a:t>Topic</a:t>
            </a:r>
            <a:r>
              <a:rPr lang="en-IN" sz="1200" b="1" i="0" u="none" strike="noStrike" dirty="0">
                <a:effectLst/>
                <a:latin typeface="+mn-lt"/>
                <a:cs typeface="Calibri"/>
              </a:rPr>
              <a:t> 1 and Section 2</a:t>
            </a:r>
            <a:endParaRPr lang="en-IN" sz="1200" b="0" i="0" u="none" strike="noStrike" dirty="0">
              <a:effectLst/>
              <a:latin typeface="+mn-lt"/>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r>
              <a:rPr lang="en-US" sz="1200" b="0" i="0" dirty="0">
                <a:effectLst/>
                <a:latin typeface="+mn-lt"/>
                <a:cs typeface="Arial" panose="020B0604020202020204" pitchFamily="34" charset="0"/>
              </a:rPr>
              <a:t>Create an image/infographic as shown on screen using the image sources given below.</a:t>
            </a:r>
          </a:p>
          <a:p>
            <a:pPr algn="l" rtl="0" fontAlgn="base"/>
            <a:endParaRPr lang="en-US" sz="1200" b="0" i="0" dirty="0">
              <a:effectLst/>
              <a:latin typeface="+mn-lt"/>
              <a:cs typeface="Arial" panose="020B0604020202020204" pitchFamily="34" charset="0"/>
            </a:endParaRPr>
          </a:p>
          <a:p>
            <a:pPr algn="l" rtl="0" fontAlgn="base"/>
            <a:r>
              <a:rPr lang="en-US" sz="1200" b="0" i="0" dirty="0">
                <a:effectLst/>
                <a:latin typeface="+mn-lt"/>
                <a:cs typeface="Arial" panose="020B0604020202020204" pitchFamily="34" charset="0"/>
              </a:rPr>
              <a:t>Text for Infographic:</a:t>
            </a:r>
          </a:p>
          <a:p>
            <a:pPr algn="l" rtl="0" fontAlgn="base"/>
            <a:r>
              <a:rPr lang="en-US" b="1" dirty="0"/>
              <a:t>Identify Key Change Objectives:</a:t>
            </a:r>
            <a:r>
              <a:rPr lang="en-US" dirty="0"/>
              <a:t> Understand what you want to achieve through your change management efforts.</a:t>
            </a:r>
          </a:p>
          <a:p>
            <a:pPr algn="l" rtl="0" fontAlgn="base"/>
            <a:r>
              <a:rPr lang="en-US" b="1" dirty="0"/>
              <a:t>Select Relevant KPIs:</a:t>
            </a:r>
            <a:r>
              <a:rPr lang="en-US" dirty="0"/>
              <a:t> Choose KPIs that will accurately measure whether these objectives are being met.</a:t>
            </a:r>
          </a:p>
          <a:p>
            <a:pPr algn="l" rtl="0" fontAlgn="base"/>
            <a:r>
              <a:rPr lang="en-US" b="1" dirty="0"/>
              <a:t>Set Targets for Each KPI:</a:t>
            </a:r>
            <a:r>
              <a:rPr lang="en-US" dirty="0"/>
              <a:t> Define the desired outcomes for each KPI (e.g., a 90% adoption rate within 6 months).</a:t>
            </a:r>
            <a:endParaRPr lang="en-IN" sz="1200" b="0" i="0" dirty="0">
              <a:effectLst/>
              <a:latin typeface="+mn-lt"/>
              <a:cs typeface="Arial" panose="020B0604020202020204" pitchFamily="34" charset="0"/>
            </a:endParaRPr>
          </a:p>
          <a:p>
            <a:pPr algn="l" rtl="0" fontAlgn="base"/>
            <a:endParaRPr lang="en-IN" sz="1200" b="1" i="0" u="none" strike="noStrike"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Use the color palette from the design guidelines to create the infographic.</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r>
              <a:rPr lang="en-US" b="0" i="0" u="none" strike="noStrike" dirty="0">
                <a:solidFill>
                  <a:srgbClr val="707070"/>
                </a:solidFill>
                <a:effectLst/>
                <a:latin typeface="adobe-clean"/>
              </a:rPr>
              <a:t>Infographic - </a:t>
            </a:r>
            <a:r>
              <a:rPr lang="en-UG" b="0" i="0" u="none" strike="noStrike" dirty="0">
                <a:solidFill>
                  <a:srgbClr val="2C2C2C"/>
                </a:solidFill>
                <a:effectLst/>
                <a:latin typeface="adobe-clean"/>
              </a:rPr>
              <a:t>789987933</a:t>
            </a:r>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15</a:t>
            </a:fld>
            <a:endParaRPr lang="en-US"/>
          </a:p>
        </p:txBody>
      </p:sp>
    </p:spTree>
    <p:extLst>
      <p:ext uri="{BB962C8B-B14F-4D97-AF65-F5344CB8AC3E}">
        <p14:creationId xmlns:p14="http://schemas.microsoft.com/office/powerpoint/2010/main" val="24855887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Notes to reviewer: </a:t>
            </a:r>
            <a:r>
              <a:rPr lang="en-IN" sz="1200" b="0" i="0" u="none" strike="noStrike" dirty="0">
                <a:effectLst/>
                <a:latin typeface="+mn-lt"/>
                <a:cs typeface="Arial" panose="020B0604020202020204" pitchFamily="34" charset="0"/>
              </a:rPr>
              <a:t>The content is generated using </a:t>
            </a:r>
            <a:r>
              <a:rPr lang="en-IN" sz="1200" b="0" i="0" u="none" strike="noStrike" dirty="0" err="1">
                <a:effectLst/>
                <a:latin typeface="+mn-lt"/>
                <a:cs typeface="Arial" panose="020B0604020202020204" pitchFamily="34" charset="0"/>
              </a:rPr>
              <a:t>chatGPT</a:t>
            </a:r>
            <a:r>
              <a:rPr lang="en-IN" sz="1200" b="0" i="0" u="none" strike="noStrike" dirty="0">
                <a:effectLst/>
                <a:latin typeface="+mn-lt"/>
                <a:cs typeface="Arial" panose="020B0604020202020204" pitchFamily="34" charset="0"/>
              </a:rPr>
              <a:t>. Please validate.</a:t>
            </a:r>
          </a:p>
          <a:p>
            <a:pPr algn="l" rtl="0" fontAlgn="base"/>
            <a:endParaRPr lang="en-IN" sz="1200" b="0" i="0" u="none" strike="noStrike"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0.5 min</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Calibri"/>
              </a:rPr>
              <a:t>Screen Type: </a:t>
            </a:r>
            <a:r>
              <a:rPr lang="en-IN" sz="1200" b="0" i="0" u="none" strike="noStrike" dirty="0">
                <a:effectLst/>
                <a:latin typeface="+mn-lt"/>
                <a:cs typeface="Calibri"/>
              </a:rPr>
              <a:t>Subheading with text followed by Hotspot interactivity</a:t>
            </a:r>
          </a:p>
          <a:p>
            <a:pPr algn="l" rtl="0" fontAlgn="base"/>
            <a:endParaRPr lang="en-IN"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Calibri"/>
              </a:rPr>
              <a:t>Rise </a:t>
            </a:r>
            <a:r>
              <a:rPr lang="en-IN" b="1" dirty="0">
                <a:cs typeface="Calibri"/>
              </a:rPr>
              <a:t>Topic</a:t>
            </a:r>
            <a:r>
              <a:rPr lang="en-IN" sz="1200" b="1" i="0" u="none" strike="noStrike" dirty="0">
                <a:effectLst/>
                <a:latin typeface="+mn-lt"/>
                <a:cs typeface="Calibri"/>
              </a:rPr>
              <a:t> 1 and Section 2</a:t>
            </a:r>
            <a:endParaRPr lang="en-IN" sz="1200" b="0" i="0" u="none" strike="noStrike" dirty="0">
              <a:effectLst/>
              <a:latin typeface="+mn-lt"/>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r>
              <a:rPr lang="en-US" sz="1200" b="0" i="0" dirty="0">
                <a:effectLst/>
                <a:latin typeface="+mn-lt"/>
                <a:cs typeface="Arial" panose="020B0604020202020204" pitchFamily="34" charset="0"/>
              </a:rPr>
              <a:t>Create an image/infographic as shown on screen using the image sources given below.</a:t>
            </a:r>
          </a:p>
          <a:p>
            <a:pPr algn="l" rtl="0" fontAlgn="base"/>
            <a:r>
              <a:rPr lang="en-US" sz="1200" b="0" i="0" dirty="0">
                <a:effectLst/>
                <a:latin typeface="+mn-lt"/>
                <a:cs typeface="Arial" panose="020B0604020202020204" pitchFamily="34" charset="0"/>
              </a:rPr>
              <a:t>The textual information of the hotspot interactivity is given on next screen.</a:t>
            </a: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Use the color palette from the design guidelines to create the infographic.</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r>
              <a:rPr lang="en-US" b="0" i="0" u="none" strike="noStrike" dirty="0">
                <a:solidFill>
                  <a:srgbClr val="2C2C2C"/>
                </a:solidFill>
                <a:effectLst/>
                <a:latin typeface="adobe-clean"/>
              </a:rPr>
              <a:t>Infographic: </a:t>
            </a:r>
            <a:r>
              <a:rPr lang="en-UG" b="0" i="0" u="none" strike="noStrike" dirty="0">
                <a:solidFill>
                  <a:srgbClr val="2C2C2C"/>
                </a:solidFill>
                <a:effectLst/>
                <a:latin typeface="adobe-clean"/>
              </a:rPr>
              <a:t>829330057</a:t>
            </a:r>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16</a:t>
            </a:fld>
            <a:endParaRPr lang="en-US"/>
          </a:p>
        </p:txBody>
      </p:sp>
    </p:spTree>
    <p:extLst>
      <p:ext uri="{BB962C8B-B14F-4D97-AF65-F5344CB8AC3E}">
        <p14:creationId xmlns:p14="http://schemas.microsoft.com/office/powerpoint/2010/main" val="28711593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Calibri"/>
              </a:rPr>
              <a:t>Screen Type: </a:t>
            </a:r>
            <a:r>
              <a:rPr lang="en-IN" sz="1200" b="0" i="0" u="none" strike="noStrike" dirty="0">
                <a:effectLst/>
                <a:latin typeface="+mn-lt"/>
                <a:cs typeface="Calibri"/>
              </a:rPr>
              <a:t>Hotspot interactivity</a:t>
            </a:r>
          </a:p>
          <a:p>
            <a:pPr algn="l" rtl="0" fontAlgn="base"/>
            <a:endParaRPr lang="en-IN"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Calibri"/>
              </a:rPr>
              <a:t>Rise </a:t>
            </a:r>
            <a:r>
              <a:rPr lang="en-IN" b="1" dirty="0">
                <a:cs typeface="Calibri"/>
              </a:rPr>
              <a:t>Topic</a:t>
            </a:r>
            <a:r>
              <a:rPr lang="en-IN" sz="1200" b="1" i="0" u="none" strike="noStrike" dirty="0">
                <a:effectLst/>
                <a:latin typeface="+mn-lt"/>
                <a:cs typeface="Calibri"/>
              </a:rPr>
              <a:t> 1 and Section 2</a:t>
            </a:r>
            <a:endParaRPr lang="en-IN" sz="1200" b="0" i="0" u="none" strike="noStrike" dirty="0">
              <a:effectLst/>
              <a:latin typeface="+mn-lt"/>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r>
              <a:rPr lang="en-US" sz="1200" b="0" i="0" dirty="0">
                <a:effectLst/>
                <a:latin typeface="+mn-lt"/>
                <a:cs typeface="Arial" panose="020B0604020202020204" pitchFamily="34" charset="0"/>
              </a:rPr>
              <a:t>This is the continuation from the previous screen.</a:t>
            </a:r>
            <a:endParaRPr lang="en-IN" sz="1200" b="0" i="0"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r>
              <a:rPr lang="en-US" b="0" i="0" u="none" strike="noStrike" dirty="0">
                <a:solidFill>
                  <a:srgbClr val="2C2C2C"/>
                </a:solidFill>
                <a:effectLst/>
                <a:latin typeface="adobe-clean"/>
              </a:rPr>
              <a:t>NA</a:t>
            </a:r>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17</a:t>
            </a:fld>
            <a:endParaRPr lang="en-US"/>
          </a:p>
        </p:txBody>
      </p:sp>
    </p:spTree>
    <p:extLst>
      <p:ext uri="{BB962C8B-B14F-4D97-AF65-F5344CB8AC3E}">
        <p14:creationId xmlns:p14="http://schemas.microsoft.com/office/powerpoint/2010/main" val="27877926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Calibri"/>
              </a:rPr>
              <a:t>Screen Type: </a:t>
            </a:r>
            <a:r>
              <a:rPr lang="en-IN" sz="1200" b="0" i="0" u="none" strike="noStrike" dirty="0">
                <a:effectLst/>
                <a:latin typeface="+mn-lt"/>
                <a:cs typeface="Calibri"/>
              </a:rPr>
              <a:t>Hotspot interactivity</a:t>
            </a:r>
          </a:p>
          <a:p>
            <a:pPr algn="l" rtl="0" fontAlgn="base"/>
            <a:endParaRPr lang="en-IN"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Calibri"/>
              </a:rPr>
              <a:t>Rise </a:t>
            </a:r>
            <a:r>
              <a:rPr lang="en-IN" b="1" dirty="0">
                <a:cs typeface="Calibri"/>
              </a:rPr>
              <a:t>Topic</a:t>
            </a:r>
            <a:r>
              <a:rPr lang="en-IN" sz="1200" b="1" i="0" u="none" strike="noStrike" dirty="0">
                <a:effectLst/>
                <a:latin typeface="+mn-lt"/>
                <a:cs typeface="Calibri"/>
              </a:rPr>
              <a:t> 1 and Section 2</a:t>
            </a:r>
            <a:endParaRPr lang="en-IN" sz="1200" b="0" i="0" u="none" strike="noStrike" dirty="0">
              <a:effectLst/>
              <a:latin typeface="+mn-lt"/>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r>
              <a:rPr lang="en-US" sz="1200" b="0" i="0" dirty="0">
                <a:effectLst/>
                <a:latin typeface="+mn-lt"/>
                <a:cs typeface="Arial" panose="020B0604020202020204" pitchFamily="34" charset="0"/>
              </a:rPr>
              <a:t>This is the continuation from the previous screen.</a:t>
            </a:r>
            <a:endParaRPr lang="en-IN" sz="1200" b="0" i="0"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r>
              <a:rPr lang="en-US" b="0" i="0" u="none" strike="noStrike" dirty="0">
                <a:solidFill>
                  <a:srgbClr val="2C2C2C"/>
                </a:solidFill>
                <a:effectLst/>
                <a:latin typeface="adobe-clean"/>
              </a:rPr>
              <a:t>NA</a:t>
            </a:r>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18</a:t>
            </a:fld>
            <a:endParaRPr lang="en-US"/>
          </a:p>
        </p:txBody>
      </p:sp>
    </p:spTree>
    <p:extLst>
      <p:ext uri="{BB962C8B-B14F-4D97-AF65-F5344CB8AC3E}">
        <p14:creationId xmlns:p14="http://schemas.microsoft.com/office/powerpoint/2010/main" val="37882658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Calibri"/>
              </a:rPr>
              <a:t>Screen Type: </a:t>
            </a:r>
            <a:r>
              <a:rPr lang="en-IN" sz="1200" b="0" i="0" u="none" strike="noStrike" dirty="0">
                <a:effectLst/>
                <a:latin typeface="+mn-lt"/>
                <a:cs typeface="Calibri"/>
              </a:rPr>
              <a:t>Hotspot interactivity</a:t>
            </a:r>
          </a:p>
          <a:p>
            <a:pPr algn="l" rtl="0" fontAlgn="base"/>
            <a:endParaRPr lang="en-IN"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Calibri"/>
              </a:rPr>
              <a:t>Rise </a:t>
            </a:r>
            <a:r>
              <a:rPr lang="en-IN" b="1" dirty="0">
                <a:cs typeface="Calibri"/>
              </a:rPr>
              <a:t>Topic</a:t>
            </a:r>
            <a:r>
              <a:rPr lang="en-IN" sz="1200" b="1" i="0" u="none" strike="noStrike" dirty="0">
                <a:effectLst/>
                <a:latin typeface="+mn-lt"/>
                <a:cs typeface="Calibri"/>
              </a:rPr>
              <a:t> 1 and Section 2</a:t>
            </a:r>
            <a:endParaRPr lang="en-IN" sz="1200" b="0" i="0" u="none" strike="noStrike" dirty="0">
              <a:effectLst/>
              <a:latin typeface="+mn-lt"/>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r>
              <a:rPr lang="en-US" sz="1200" b="0" i="0" dirty="0">
                <a:effectLst/>
                <a:latin typeface="+mn-lt"/>
                <a:cs typeface="Arial" panose="020B0604020202020204" pitchFamily="34" charset="0"/>
              </a:rPr>
              <a:t>This is the continuation from the previous screen.</a:t>
            </a:r>
            <a:endParaRPr lang="en-IN" sz="1200" b="0" i="0"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r>
              <a:rPr lang="en-US" b="0" i="0" u="none" strike="noStrike" dirty="0">
                <a:solidFill>
                  <a:srgbClr val="2C2C2C"/>
                </a:solidFill>
                <a:effectLst/>
                <a:latin typeface="adobe-clean"/>
              </a:rPr>
              <a:t>NA</a:t>
            </a:r>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19</a:t>
            </a:fld>
            <a:endParaRPr lang="en-US"/>
          </a:p>
        </p:txBody>
      </p:sp>
    </p:spTree>
    <p:extLst>
      <p:ext uri="{BB962C8B-B14F-4D97-AF65-F5344CB8AC3E}">
        <p14:creationId xmlns:p14="http://schemas.microsoft.com/office/powerpoint/2010/main" val="41069569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a:solidFill>
                  <a:srgbClr val="214363"/>
                </a:solidFill>
              </a:rPr>
              <a:t>NA</a:t>
            </a:r>
          </a:p>
          <a:p>
            <a:endParaRPr lang="en-IN">
              <a:solidFill>
                <a:srgbClr val="214363"/>
              </a:solidFill>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1E557E-5515-4674-B7CA-4465A7A70215}" type="slidenum">
              <a:rPr kumimoji="0" lang="en-IN"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IN"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2624198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Calibri"/>
              </a:rPr>
              <a:t>Screen Type: </a:t>
            </a:r>
            <a:r>
              <a:rPr lang="en-IN" sz="1200" b="0" i="0" u="none" strike="noStrike" dirty="0">
                <a:effectLst/>
                <a:latin typeface="+mn-lt"/>
                <a:cs typeface="Calibri"/>
              </a:rPr>
              <a:t>Hotspot interactivity</a:t>
            </a:r>
          </a:p>
          <a:p>
            <a:pPr algn="l" rtl="0" fontAlgn="base"/>
            <a:endParaRPr lang="en-IN"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Calibri"/>
              </a:rPr>
              <a:t>Rise </a:t>
            </a:r>
            <a:r>
              <a:rPr lang="en-IN" b="1" dirty="0">
                <a:cs typeface="Calibri"/>
              </a:rPr>
              <a:t>Topic</a:t>
            </a:r>
            <a:r>
              <a:rPr lang="en-IN" sz="1200" b="1" i="0" u="none" strike="noStrike" dirty="0">
                <a:effectLst/>
                <a:latin typeface="+mn-lt"/>
                <a:cs typeface="Calibri"/>
              </a:rPr>
              <a:t> 1 and Section 2</a:t>
            </a:r>
            <a:endParaRPr lang="en-IN" sz="1200" b="0" i="0" u="none" strike="noStrike" dirty="0">
              <a:effectLst/>
              <a:latin typeface="+mn-lt"/>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r>
              <a:rPr lang="en-US" sz="1200" b="0" i="0" dirty="0">
                <a:effectLst/>
                <a:latin typeface="+mn-lt"/>
                <a:cs typeface="Arial" panose="020B0604020202020204" pitchFamily="34" charset="0"/>
              </a:rPr>
              <a:t>This is the continuation from the previous screen.</a:t>
            </a:r>
            <a:endParaRPr lang="en-IN" sz="1200" b="0" i="0"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r>
              <a:rPr lang="en-US" b="0" i="0" u="none" strike="noStrike" dirty="0">
                <a:solidFill>
                  <a:srgbClr val="2C2C2C"/>
                </a:solidFill>
                <a:effectLst/>
                <a:latin typeface="adobe-clean"/>
              </a:rPr>
              <a:t>NA</a:t>
            </a:r>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20</a:t>
            </a:fld>
            <a:endParaRPr lang="en-US"/>
          </a:p>
        </p:txBody>
      </p:sp>
    </p:spTree>
    <p:extLst>
      <p:ext uri="{BB962C8B-B14F-4D97-AF65-F5344CB8AC3E}">
        <p14:creationId xmlns:p14="http://schemas.microsoft.com/office/powerpoint/2010/main" val="11857648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Calibri"/>
              </a:rPr>
              <a:t>Screen Type: </a:t>
            </a:r>
            <a:r>
              <a:rPr lang="en-IN" sz="1200" b="0" i="0" u="none" strike="noStrike" dirty="0">
                <a:effectLst/>
                <a:latin typeface="+mn-lt"/>
                <a:cs typeface="Calibri"/>
              </a:rPr>
              <a:t>Hotspot interactivity with divider</a:t>
            </a:r>
          </a:p>
          <a:p>
            <a:pPr algn="l" rtl="0" fontAlgn="base"/>
            <a:endParaRPr lang="en-IN"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Calibri"/>
              </a:rPr>
              <a:t>Rise </a:t>
            </a:r>
            <a:r>
              <a:rPr lang="en-IN" b="1" dirty="0">
                <a:cs typeface="Calibri"/>
              </a:rPr>
              <a:t>Topic</a:t>
            </a:r>
            <a:r>
              <a:rPr lang="en-IN" sz="1200" b="1" i="0" u="none" strike="noStrike" dirty="0">
                <a:effectLst/>
                <a:latin typeface="+mn-lt"/>
                <a:cs typeface="Calibri"/>
              </a:rPr>
              <a:t> 1 and Section 2</a:t>
            </a:r>
            <a:endParaRPr lang="en-IN" sz="1200" b="0" i="0" u="none" strike="noStrike" dirty="0">
              <a:effectLst/>
              <a:latin typeface="+mn-lt"/>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r>
              <a:rPr lang="en-US" sz="1200" b="0" i="0" dirty="0">
                <a:effectLst/>
                <a:latin typeface="+mn-lt"/>
                <a:cs typeface="Arial" panose="020B0604020202020204" pitchFamily="34" charset="0"/>
              </a:rPr>
              <a:t>This is the continuation from the previous screen.</a:t>
            </a:r>
            <a:endParaRPr lang="en-IN" sz="1200" b="0" i="0"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r>
              <a:rPr lang="en-US" b="0" i="0" u="none" strike="noStrike" dirty="0">
                <a:solidFill>
                  <a:srgbClr val="2C2C2C"/>
                </a:solidFill>
                <a:effectLst/>
                <a:latin typeface="adobe-clean"/>
              </a:rPr>
              <a:t>NA</a:t>
            </a:r>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21</a:t>
            </a:fld>
            <a:endParaRPr lang="en-US"/>
          </a:p>
        </p:txBody>
      </p:sp>
    </p:spTree>
    <p:extLst>
      <p:ext uri="{BB962C8B-B14F-4D97-AF65-F5344CB8AC3E}">
        <p14:creationId xmlns:p14="http://schemas.microsoft.com/office/powerpoint/2010/main" val="38592808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Arial" panose="020B0604020202020204" pitchFamily="34" charset="0"/>
              </a:rPr>
              <a:t>Notes to the reviewer: </a:t>
            </a:r>
            <a:r>
              <a:rPr lang="en-IN" sz="1200" b="0" i="0" u="none" strike="noStrike" dirty="0">
                <a:effectLst/>
                <a:latin typeface="+mn-lt"/>
                <a:cs typeface="Arial" panose="020B0604020202020204" pitchFamily="34" charset="0"/>
              </a:rPr>
              <a:t>The content is generated using ChatGPT. Please check and validate.</a:t>
            </a:r>
          </a:p>
          <a:p>
            <a:pPr algn="l" rtl="0" fontAlgn="base"/>
            <a:endParaRPr lang="en-IN" sz="1200" b="1" i="0" u="none" strike="noStrike"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0.5 min</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Screen Type: </a:t>
            </a:r>
            <a:r>
              <a:rPr lang="en-IN" sz="1200" b="0" i="0" u="none" strike="noStrike" dirty="0">
                <a:effectLst/>
                <a:latin typeface="+mn-lt"/>
                <a:cs typeface="Arial" panose="020B0604020202020204" pitchFamily="34" charset="0"/>
              </a:rPr>
              <a:t>Text followed with a list</a:t>
            </a:r>
          </a:p>
          <a:p>
            <a:pPr algn="l" rtl="0" fontAlgn="base"/>
            <a:endParaRPr lang="en-IN" sz="1200" b="0" i="0" u="none" strike="noStrike" dirty="0">
              <a:effectLst/>
              <a:latin typeface="+mn-lt"/>
              <a:cs typeface="Arial" panose="020B0604020202020204" pitchFamily="34" charset="0"/>
            </a:endParaRPr>
          </a:p>
          <a:p>
            <a:pPr fontAlgn="base">
              <a:defRPr/>
            </a:pPr>
            <a:r>
              <a:rPr lang="en-IN" sz="1200" b="1" i="0" u="none" strike="noStrike" dirty="0">
                <a:effectLst/>
                <a:latin typeface="+mn-lt"/>
                <a:cs typeface="Calibri"/>
              </a:rPr>
              <a:t>Rise</a:t>
            </a:r>
            <a:r>
              <a:rPr lang="en-IN" b="1" dirty="0">
                <a:cs typeface="Calibri"/>
              </a:rPr>
              <a:t> </a:t>
            </a:r>
            <a:r>
              <a:rPr lang="en-IN" b="1" dirty="0"/>
              <a:t>Topic </a:t>
            </a:r>
            <a:r>
              <a:rPr lang="en-IN" sz="1200" b="1" i="0" u="none" strike="noStrike" dirty="0">
                <a:effectLst/>
                <a:latin typeface="+mn-lt"/>
                <a:cs typeface="Calibri"/>
              </a:rPr>
              <a:t>1 and Section 3</a:t>
            </a:r>
            <a:endParaRPr lang="en-IN" sz="1200" b="1" i="0" u="none" strike="noStrike" dirty="0">
              <a:effectLst/>
              <a:latin typeface="+mn-lt"/>
              <a:ea typeface="Calibri"/>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buFont typeface="Arial" panose="020B0604020202020204" pitchFamily="34" charset="0"/>
              <a:buNone/>
            </a:pPr>
            <a:r>
              <a:rPr lang="en-US" sz="1200" b="0" i="0" u="none" strike="noStrike" dirty="0">
                <a:effectLst/>
                <a:latin typeface="+mn-lt"/>
                <a:cs typeface="Arial" panose="020B0604020202020204" pitchFamily="34" charset="0"/>
              </a:rPr>
              <a:t>NA</a:t>
            </a: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C2C2C"/>
                </a:solidFill>
                <a:effectLst/>
                <a:latin typeface="adobe-clean"/>
              </a:rPr>
              <a:t>NA</a:t>
            </a:r>
            <a:endParaRPr lang="en-UG" dirty="0"/>
          </a:p>
          <a:p>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22</a:t>
            </a:fld>
            <a:endParaRPr lang="en-US"/>
          </a:p>
        </p:txBody>
      </p:sp>
    </p:spTree>
    <p:extLst>
      <p:ext uri="{BB962C8B-B14F-4D97-AF65-F5344CB8AC3E}">
        <p14:creationId xmlns:p14="http://schemas.microsoft.com/office/powerpoint/2010/main" val="31006998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Arial" panose="020B0604020202020204" pitchFamily="34" charset="0"/>
              </a:rPr>
              <a:t>Notes to the reviewer: </a:t>
            </a:r>
            <a:r>
              <a:rPr lang="en-IN" sz="1200" b="0" i="0" u="none" strike="noStrike" dirty="0">
                <a:effectLst/>
                <a:latin typeface="+mn-lt"/>
                <a:cs typeface="Arial" panose="020B0604020202020204" pitchFamily="34" charset="0"/>
              </a:rPr>
              <a:t>The content is generated using ChatGPT. Please check and validate.</a:t>
            </a:r>
          </a:p>
          <a:p>
            <a:pPr algn="l" rtl="0" fontAlgn="base"/>
            <a:endParaRPr lang="en-IN" sz="1200" b="1" i="0" u="none" strike="noStrike"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0.5 min</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Screen Type: </a:t>
            </a:r>
            <a:r>
              <a:rPr lang="en-IN" sz="1200" b="0" i="0" u="none" strike="noStrike" dirty="0">
                <a:effectLst/>
                <a:latin typeface="+mn-lt"/>
                <a:cs typeface="Arial" panose="020B0604020202020204" pitchFamily="34" charset="0"/>
              </a:rPr>
              <a:t>Text followed with tab interactivity.</a:t>
            </a:r>
          </a:p>
          <a:p>
            <a:pPr algn="l" rtl="0" fontAlgn="base"/>
            <a:endParaRPr lang="en-IN" sz="1200" b="0" i="0" u="none" strike="noStrike" dirty="0">
              <a:effectLst/>
              <a:latin typeface="+mn-lt"/>
              <a:cs typeface="Arial" panose="020B0604020202020204" pitchFamily="34" charset="0"/>
            </a:endParaRPr>
          </a:p>
          <a:p>
            <a:pPr fontAlgn="base">
              <a:defRPr/>
            </a:pPr>
            <a:r>
              <a:rPr lang="en-IN" sz="1200" b="1" i="0" u="none" strike="noStrike" dirty="0">
                <a:effectLst/>
                <a:latin typeface="+mn-lt"/>
                <a:cs typeface="Calibri"/>
              </a:rPr>
              <a:t>Rise</a:t>
            </a:r>
            <a:r>
              <a:rPr lang="en-IN" b="1" dirty="0">
                <a:cs typeface="Calibri"/>
              </a:rPr>
              <a:t> </a:t>
            </a:r>
            <a:r>
              <a:rPr lang="en-IN" b="1" dirty="0"/>
              <a:t>Topic 1</a:t>
            </a:r>
            <a:r>
              <a:rPr lang="en-IN" sz="1200" b="1" i="0" u="none" strike="noStrike" dirty="0">
                <a:effectLst/>
                <a:latin typeface="+mn-lt"/>
                <a:cs typeface="Calibri"/>
              </a:rPr>
              <a:t> and Section 3</a:t>
            </a:r>
            <a:endParaRPr lang="en-IN" sz="1200" b="1" i="0" u="none" strike="noStrike" dirty="0">
              <a:effectLst/>
              <a:latin typeface="+mn-lt"/>
              <a:ea typeface="Calibri"/>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buFont typeface="Arial" panose="020B0604020202020204" pitchFamily="34" charset="0"/>
              <a:buNone/>
            </a:pPr>
            <a:r>
              <a:rPr lang="en-US" sz="1200" b="0" i="0" u="none" strike="noStrike" dirty="0">
                <a:effectLst/>
                <a:latin typeface="+mn-lt"/>
                <a:cs typeface="Arial" panose="020B0604020202020204" pitchFamily="34" charset="0"/>
              </a:rPr>
              <a:t>The tab interactivity is given on the next screen.</a:t>
            </a: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C2C2C"/>
                </a:solidFill>
                <a:effectLst/>
                <a:latin typeface="adobe-clean"/>
              </a:rPr>
              <a:t>NA</a:t>
            </a:r>
            <a:endParaRPr lang="en-UG" dirty="0"/>
          </a:p>
          <a:p>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23</a:t>
            </a:fld>
            <a:endParaRPr lang="en-US"/>
          </a:p>
        </p:txBody>
      </p:sp>
    </p:spTree>
    <p:extLst>
      <p:ext uri="{BB962C8B-B14F-4D97-AF65-F5344CB8AC3E}">
        <p14:creationId xmlns:p14="http://schemas.microsoft.com/office/powerpoint/2010/main" val="12204599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Calibri"/>
              </a:rPr>
              <a:t>Screen Type: </a:t>
            </a:r>
            <a:r>
              <a:rPr lang="en-IN" sz="1200" b="0" i="0" u="none" strike="noStrike" dirty="0">
                <a:effectLst/>
                <a:latin typeface="+mn-lt"/>
                <a:cs typeface="Calibri"/>
              </a:rPr>
              <a:t>Tab</a:t>
            </a:r>
            <a:r>
              <a:rPr lang="en-IN" sz="1200" b="1" i="0" u="none" strike="noStrike" dirty="0">
                <a:effectLst/>
                <a:latin typeface="+mn-lt"/>
                <a:cs typeface="Calibri"/>
              </a:rPr>
              <a:t> </a:t>
            </a:r>
            <a:r>
              <a:rPr lang="en-IN" sz="1200" b="0" i="0" u="none" strike="noStrike" dirty="0">
                <a:effectLst/>
                <a:latin typeface="+mn-lt"/>
                <a:cs typeface="Calibri"/>
              </a:rPr>
              <a:t>interactivity</a:t>
            </a:r>
            <a:endParaRPr lang="en-IN" sz="1200" b="0" i="0" u="none" strike="noStrike" dirty="0">
              <a:effectLst/>
              <a:latin typeface="+mn-lt"/>
              <a:ea typeface="Calibri"/>
              <a:cs typeface="Calibri"/>
            </a:endParaRPr>
          </a:p>
          <a:p>
            <a:pPr algn="l" rtl="0" fontAlgn="base"/>
            <a:endParaRPr lang="en-IN"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Calibri"/>
              </a:rPr>
              <a:t>Rise </a:t>
            </a:r>
            <a:r>
              <a:rPr lang="en-IN" b="1" dirty="0">
                <a:cs typeface="Calibri"/>
              </a:rPr>
              <a:t>Topic</a:t>
            </a:r>
            <a:r>
              <a:rPr lang="en-IN" sz="1200" b="1" i="0" u="none" strike="noStrike" dirty="0">
                <a:effectLst/>
                <a:latin typeface="+mn-lt"/>
                <a:cs typeface="Calibri"/>
              </a:rPr>
              <a:t> 1 and Section 3</a:t>
            </a:r>
            <a:endParaRPr lang="en-IN" sz="1200" b="0" i="0" dirty="0">
              <a:effectLst/>
              <a:latin typeface="+mn-lt"/>
              <a:cs typeface="Calibri"/>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r>
              <a:rPr lang="en-US" dirty="0"/>
              <a:t>This is the continuation of the previous screen.</a:t>
            </a:r>
          </a:p>
          <a:p>
            <a:pPr fontAlgn="base">
              <a:buFont typeface="Arial" panose="020B0604020202020204" pitchFamily="34" charset="0"/>
            </a:pPr>
            <a:endParaRPr lang="en-IN" dirty="0">
              <a:ea typeface="Calibri"/>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r>
              <a:rPr lang="en-US" dirty="0"/>
              <a:t>NA</a:t>
            </a:r>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24</a:t>
            </a:fld>
            <a:endParaRPr lang="en-US"/>
          </a:p>
        </p:txBody>
      </p:sp>
    </p:spTree>
    <p:extLst>
      <p:ext uri="{BB962C8B-B14F-4D97-AF65-F5344CB8AC3E}">
        <p14:creationId xmlns:p14="http://schemas.microsoft.com/office/powerpoint/2010/main" val="17049910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Calibri"/>
              </a:rPr>
              <a:t>Screen Type: </a:t>
            </a:r>
            <a:r>
              <a:rPr lang="en-IN" sz="1200" b="0" i="0" u="none" strike="noStrike" dirty="0">
                <a:effectLst/>
                <a:latin typeface="+mn-lt"/>
                <a:cs typeface="Calibri"/>
              </a:rPr>
              <a:t>Tab</a:t>
            </a:r>
            <a:r>
              <a:rPr lang="en-IN" sz="1200" b="1" i="0" u="none" strike="noStrike" dirty="0">
                <a:effectLst/>
                <a:latin typeface="+mn-lt"/>
                <a:cs typeface="Calibri"/>
              </a:rPr>
              <a:t> </a:t>
            </a:r>
            <a:r>
              <a:rPr lang="en-IN" sz="1200" b="0" i="0" u="none" strike="noStrike" dirty="0">
                <a:effectLst/>
                <a:latin typeface="+mn-lt"/>
                <a:cs typeface="Calibri"/>
              </a:rPr>
              <a:t>interactivity</a:t>
            </a:r>
            <a:endParaRPr lang="en-IN" sz="1200" b="0" i="0" u="none" strike="noStrike" dirty="0">
              <a:effectLst/>
              <a:latin typeface="+mn-lt"/>
              <a:ea typeface="Calibri"/>
              <a:cs typeface="Calibri"/>
            </a:endParaRPr>
          </a:p>
          <a:p>
            <a:pPr algn="l" rtl="0" fontAlgn="base"/>
            <a:endParaRPr lang="en-IN"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Calibri"/>
              </a:rPr>
              <a:t>Rise </a:t>
            </a:r>
            <a:r>
              <a:rPr lang="en-IN" b="1" dirty="0">
                <a:cs typeface="Calibri"/>
              </a:rPr>
              <a:t>Topic</a:t>
            </a:r>
            <a:r>
              <a:rPr lang="en-IN" sz="1200" b="1" i="0" u="none" strike="noStrike" dirty="0">
                <a:effectLst/>
                <a:latin typeface="+mn-lt"/>
                <a:cs typeface="Calibri"/>
              </a:rPr>
              <a:t> 1 and Section 3</a:t>
            </a:r>
            <a:endParaRPr lang="en-IN" sz="1200" b="0" i="0" dirty="0">
              <a:effectLst/>
              <a:latin typeface="+mn-lt"/>
              <a:cs typeface="Calibri"/>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r>
              <a:rPr lang="en-US" dirty="0"/>
              <a:t>This is the continuation of the previous screen.</a:t>
            </a:r>
          </a:p>
          <a:p>
            <a:pPr fontAlgn="base">
              <a:buFont typeface="Arial" panose="020B0604020202020204" pitchFamily="34" charset="0"/>
            </a:pPr>
            <a:endParaRPr lang="en-IN" dirty="0">
              <a:ea typeface="Calibri"/>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r>
              <a:rPr lang="en-US" dirty="0"/>
              <a:t>NA</a:t>
            </a:r>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25</a:t>
            </a:fld>
            <a:endParaRPr lang="en-US"/>
          </a:p>
        </p:txBody>
      </p:sp>
    </p:spTree>
    <p:extLst>
      <p:ext uri="{BB962C8B-B14F-4D97-AF65-F5344CB8AC3E}">
        <p14:creationId xmlns:p14="http://schemas.microsoft.com/office/powerpoint/2010/main" val="7637874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Calibri"/>
              </a:rPr>
              <a:t>Screen Type: </a:t>
            </a:r>
            <a:r>
              <a:rPr lang="en-IN" sz="1200" b="0" i="0" u="none" strike="noStrike" dirty="0">
                <a:effectLst/>
                <a:latin typeface="+mn-lt"/>
                <a:cs typeface="Calibri"/>
              </a:rPr>
              <a:t>Tab</a:t>
            </a:r>
            <a:r>
              <a:rPr lang="en-IN" sz="1200" b="1" i="0" u="none" strike="noStrike" dirty="0">
                <a:effectLst/>
                <a:latin typeface="+mn-lt"/>
                <a:cs typeface="Calibri"/>
              </a:rPr>
              <a:t> </a:t>
            </a:r>
            <a:r>
              <a:rPr lang="en-IN" sz="1200" b="0" i="0" u="none" strike="noStrike" dirty="0">
                <a:effectLst/>
                <a:latin typeface="+mn-lt"/>
                <a:cs typeface="Calibri"/>
              </a:rPr>
              <a:t>interactivity</a:t>
            </a:r>
            <a:endParaRPr lang="en-IN" sz="1200" b="0" i="0" u="none" strike="noStrike" dirty="0">
              <a:effectLst/>
              <a:latin typeface="+mn-lt"/>
              <a:ea typeface="Calibri"/>
              <a:cs typeface="Calibri"/>
            </a:endParaRPr>
          </a:p>
          <a:p>
            <a:pPr algn="l" rtl="0" fontAlgn="base"/>
            <a:endParaRPr lang="en-IN"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Calibri"/>
              </a:rPr>
              <a:t>Rise </a:t>
            </a:r>
            <a:r>
              <a:rPr lang="en-IN" b="1" dirty="0">
                <a:cs typeface="Calibri"/>
              </a:rPr>
              <a:t>Topic</a:t>
            </a:r>
            <a:r>
              <a:rPr lang="en-IN" sz="1200" b="1" i="0" u="none" strike="noStrike" dirty="0">
                <a:effectLst/>
                <a:latin typeface="+mn-lt"/>
                <a:cs typeface="Calibri"/>
              </a:rPr>
              <a:t> 1 and Section 3</a:t>
            </a:r>
            <a:endParaRPr lang="en-IN" sz="1200" b="0" i="0" dirty="0">
              <a:effectLst/>
              <a:latin typeface="+mn-lt"/>
              <a:cs typeface="Calibri"/>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r>
              <a:rPr lang="en-US" dirty="0"/>
              <a:t>This is the continuation of the previous screen.</a:t>
            </a:r>
          </a:p>
          <a:p>
            <a:pPr fontAlgn="base">
              <a:buFont typeface="Arial" panose="020B0604020202020204" pitchFamily="34" charset="0"/>
            </a:pPr>
            <a:endParaRPr lang="en-IN" dirty="0">
              <a:ea typeface="Calibri"/>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r>
              <a:rPr lang="en-US" dirty="0"/>
              <a:t>NA</a:t>
            </a:r>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26</a:t>
            </a:fld>
            <a:endParaRPr lang="en-US"/>
          </a:p>
        </p:txBody>
      </p:sp>
    </p:spTree>
    <p:extLst>
      <p:ext uri="{BB962C8B-B14F-4D97-AF65-F5344CB8AC3E}">
        <p14:creationId xmlns:p14="http://schemas.microsoft.com/office/powerpoint/2010/main" val="33238233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Calibri"/>
              </a:rPr>
              <a:t>Screen Type: </a:t>
            </a:r>
            <a:r>
              <a:rPr lang="en-IN" sz="1200" b="0" i="0" u="none" strike="noStrike" dirty="0">
                <a:effectLst/>
                <a:latin typeface="+mn-lt"/>
                <a:cs typeface="Calibri"/>
              </a:rPr>
              <a:t>Tab</a:t>
            </a:r>
            <a:r>
              <a:rPr lang="en-IN" sz="1200" b="1" i="0" u="none" strike="noStrike" dirty="0">
                <a:effectLst/>
                <a:latin typeface="+mn-lt"/>
                <a:cs typeface="Calibri"/>
              </a:rPr>
              <a:t> </a:t>
            </a:r>
            <a:r>
              <a:rPr lang="en-IN" sz="1200" b="0" i="0" u="none" strike="noStrike" dirty="0">
                <a:effectLst/>
                <a:latin typeface="+mn-lt"/>
                <a:cs typeface="Calibri"/>
              </a:rPr>
              <a:t>interactivity</a:t>
            </a:r>
            <a:endParaRPr lang="en-IN" sz="1200" b="0" i="0" u="none" strike="noStrike" dirty="0">
              <a:effectLst/>
              <a:latin typeface="+mn-lt"/>
              <a:ea typeface="Calibri"/>
              <a:cs typeface="Calibri"/>
            </a:endParaRPr>
          </a:p>
          <a:p>
            <a:pPr algn="l" rtl="0" fontAlgn="base"/>
            <a:endParaRPr lang="en-IN"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Calibri"/>
              </a:rPr>
              <a:t>Rise </a:t>
            </a:r>
            <a:r>
              <a:rPr lang="en-IN" b="1" dirty="0">
                <a:cs typeface="Calibri"/>
              </a:rPr>
              <a:t>Topic</a:t>
            </a:r>
            <a:r>
              <a:rPr lang="en-IN" sz="1200" b="1" i="0" u="none" strike="noStrike" dirty="0">
                <a:effectLst/>
                <a:latin typeface="+mn-lt"/>
                <a:cs typeface="Calibri"/>
              </a:rPr>
              <a:t> 1 and Section 3</a:t>
            </a:r>
            <a:endParaRPr lang="en-IN" sz="1200" b="0" i="0" dirty="0">
              <a:effectLst/>
              <a:latin typeface="+mn-lt"/>
              <a:cs typeface="Calibri"/>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r>
              <a:rPr lang="en-US" dirty="0"/>
              <a:t>This is the continuation of the previous screen.</a:t>
            </a:r>
          </a:p>
          <a:p>
            <a:pPr fontAlgn="base">
              <a:buFont typeface="Arial" panose="020B0604020202020204" pitchFamily="34" charset="0"/>
            </a:pPr>
            <a:endParaRPr lang="en-IN" dirty="0">
              <a:ea typeface="Calibri"/>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r>
              <a:rPr lang="en-US" dirty="0"/>
              <a:t>NA</a:t>
            </a:r>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27</a:t>
            </a:fld>
            <a:endParaRPr lang="en-US"/>
          </a:p>
        </p:txBody>
      </p:sp>
    </p:spTree>
    <p:extLst>
      <p:ext uri="{BB962C8B-B14F-4D97-AF65-F5344CB8AC3E}">
        <p14:creationId xmlns:p14="http://schemas.microsoft.com/office/powerpoint/2010/main" val="17767121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Calibri"/>
              </a:rPr>
              <a:t>Screen Type: </a:t>
            </a:r>
            <a:r>
              <a:rPr lang="en-IN" sz="1200" b="0" i="0" u="none" strike="noStrike" dirty="0">
                <a:effectLst/>
                <a:latin typeface="+mn-lt"/>
                <a:cs typeface="Calibri"/>
              </a:rPr>
              <a:t>Tab</a:t>
            </a:r>
            <a:r>
              <a:rPr lang="en-IN" sz="1200" b="1" i="0" u="none" strike="noStrike" dirty="0">
                <a:effectLst/>
                <a:latin typeface="+mn-lt"/>
                <a:cs typeface="Calibri"/>
              </a:rPr>
              <a:t> </a:t>
            </a:r>
            <a:r>
              <a:rPr lang="en-IN" sz="1200" b="0" i="0" u="none" strike="noStrike" dirty="0">
                <a:effectLst/>
                <a:latin typeface="+mn-lt"/>
                <a:cs typeface="Calibri"/>
              </a:rPr>
              <a:t>interactivity with divider</a:t>
            </a:r>
            <a:endParaRPr lang="en-IN" sz="1200" b="0" i="0" u="none" strike="noStrike" dirty="0">
              <a:effectLst/>
              <a:latin typeface="+mn-lt"/>
              <a:ea typeface="Calibri"/>
              <a:cs typeface="Calibri"/>
            </a:endParaRPr>
          </a:p>
          <a:p>
            <a:pPr algn="l" rtl="0" fontAlgn="base"/>
            <a:endParaRPr lang="en-IN"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Calibri"/>
              </a:rPr>
              <a:t>Rise </a:t>
            </a:r>
            <a:r>
              <a:rPr lang="en-IN" b="1" dirty="0">
                <a:cs typeface="Calibri"/>
              </a:rPr>
              <a:t>Topic</a:t>
            </a:r>
            <a:r>
              <a:rPr lang="en-IN" sz="1200" b="1" i="0" u="none" strike="noStrike" dirty="0">
                <a:effectLst/>
                <a:latin typeface="+mn-lt"/>
                <a:cs typeface="Calibri"/>
              </a:rPr>
              <a:t> 1 and Section 3</a:t>
            </a:r>
            <a:endParaRPr lang="en-IN" sz="1200" b="0" i="0" dirty="0">
              <a:effectLst/>
              <a:latin typeface="+mn-lt"/>
              <a:cs typeface="Calibri"/>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r>
              <a:rPr lang="en-US" dirty="0"/>
              <a:t>This is the continuation of the previous screen.</a:t>
            </a:r>
          </a:p>
          <a:p>
            <a:pPr fontAlgn="base">
              <a:buFont typeface="Arial" panose="020B0604020202020204" pitchFamily="34" charset="0"/>
            </a:pPr>
            <a:endParaRPr lang="en-IN" dirty="0">
              <a:ea typeface="Calibri"/>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r>
              <a:rPr lang="en-US" dirty="0"/>
              <a:t>NA</a:t>
            </a:r>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28</a:t>
            </a:fld>
            <a:endParaRPr lang="en-US"/>
          </a:p>
        </p:txBody>
      </p:sp>
    </p:spTree>
    <p:extLst>
      <p:ext uri="{BB962C8B-B14F-4D97-AF65-F5344CB8AC3E}">
        <p14:creationId xmlns:p14="http://schemas.microsoft.com/office/powerpoint/2010/main" val="35187781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Arial" panose="020B0604020202020204" pitchFamily="34" charset="0"/>
              </a:rPr>
              <a:t>Notes to the reviewer: </a:t>
            </a:r>
            <a:r>
              <a:rPr lang="en-IN" sz="1200" b="0" i="0" u="none" strike="noStrike" dirty="0">
                <a:effectLst/>
                <a:latin typeface="+mn-lt"/>
                <a:cs typeface="Arial" panose="020B0604020202020204" pitchFamily="34" charset="0"/>
              </a:rPr>
              <a:t>The content is generated using ChatGPT. Please check and validate.</a:t>
            </a:r>
          </a:p>
          <a:p>
            <a:pPr algn="l" rtl="0" fontAlgn="base"/>
            <a:endParaRPr lang="en-IN" sz="1200" b="1" i="0" u="none" strike="noStrike"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0.5 min</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Screen Type: </a:t>
            </a:r>
            <a:r>
              <a:rPr lang="en-IN" sz="1200" b="0" i="0" u="none" strike="noStrike" dirty="0">
                <a:effectLst/>
                <a:latin typeface="+mn-lt"/>
                <a:cs typeface="Arial" panose="020B0604020202020204" pitchFamily="34" charset="0"/>
              </a:rPr>
              <a:t>Text followed with carousel interactivity.</a:t>
            </a:r>
          </a:p>
          <a:p>
            <a:pPr algn="l" rtl="0" fontAlgn="base"/>
            <a:endParaRPr lang="en-IN" sz="1200" b="0" i="0" u="none" strike="noStrike" dirty="0">
              <a:effectLst/>
              <a:latin typeface="+mn-lt"/>
              <a:cs typeface="Arial" panose="020B0604020202020204" pitchFamily="34" charset="0"/>
            </a:endParaRPr>
          </a:p>
          <a:p>
            <a:pPr fontAlgn="base">
              <a:defRPr/>
            </a:pPr>
            <a:r>
              <a:rPr lang="en-IN" sz="1200" b="1" i="0" u="none" strike="noStrike" dirty="0">
                <a:effectLst/>
                <a:latin typeface="+mn-lt"/>
                <a:cs typeface="Calibri"/>
              </a:rPr>
              <a:t>Rise</a:t>
            </a:r>
            <a:r>
              <a:rPr lang="en-IN" b="1" dirty="0">
                <a:cs typeface="Calibri"/>
              </a:rPr>
              <a:t> </a:t>
            </a:r>
            <a:r>
              <a:rPr lang="en-IN" b="1" dirty="0"/>
              <a:t>Topic 2</a:t>
            </a:r>
            <a:r>
              <a:rPr lang="en-IN" sz="1200" b="1" i="0" u="none" strike="noStrike" dirty="0">
                <a:effectLst/>
                <a:latin typeface="+mn-lt"/>
                <a:cs typeface="Calibri"/>
              </a:rPr>
              <a:t> and Section 1</a:t>
            </a:r>
            <a:endParaRPr lang="en-IN" sz="1200" b="1" i="0" u="none" strike="noStrike" dirty="0">
              <a:effectLst/>
              <a:latin typeface="+mn-lt"/>
              <a:ea typeface="Calibri"/>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buFont typeface="Arial" panose="020B0604020202020204" pitchFamily="34" charset="0"/>
              <a:buNone/>
            </a:pPr>
            <a:r>
              <a:rPr lang="en-US" sz="1200" b="0" i="0" u="none" strike="noStrike" dirty="0">
                <a:effectLst/>
                <a:latin typeface="+mn-lt"/>
                <a:cs typeface="Arial" panose="020B0604020202020204" pitchFamily="34" charset="0"/>
              </a:rPr>
              <a:t>The carousel interactivity is given on the next screen.</a:t>
            </a: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C2C2C"/>
                </a:solidFill>
                <a:effectLst/>
                <a:latin typeface="adobe-clean"/>
              </a:rPr>
              <a:t>NA</a:t>
            </a:r>
            <a:endParaRPr lang="en-UG" dirty="0"/>
          </a:p>
          <a:p>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29</a:t>
            </a:fld>
            <a:endParaRPr lang="en-US"/>
          </a:p>
        </p:txBody>
      </p:sp>
    </p:spTree>
    <p:extLst>
      <p:ext uri="{BB962C8B-B14F-4D97-AF65-F5344CB8AC3E}">
        <p14:creationId xmlns:p14="http://schemas.microsoft.com/office/powerpoint/2010/main" val="9758551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G"/>
          </a:p>
        </p:txBody>
      </p:sp>
      <p:sp>
        <p:nvSpPr>
          <p:cNvPr id="4" name="Slide Number Placeholder 3"/>
          <p:cNvSpPr>
            <a:spLocks noGrp="1"/>
          </p:cNvSpPr>
          <p:nvPr>
            <p:ph type="sldNum" sz="quarter" idx="5"/>
          </p:nvPr>
        </p:nvSpPr>
        <p:spPr/>
        <p:txBody>
          <a:bodyPr/>
          <a:lstStyle/>
          <a:p>
            <a:fld id="{0A6B20FB-B7BD-404F-81BA-248EB51C41C4}" type="slidenum">
              <a:rPr lang="en-IN" smtClean="0"/>
              <a:t>3</a:t>
            </a:fld>
            <a:endParaRPr lang="en-IN"/>
          </a:p>
        </p:txBody>
      </p:sp>
    </p:spTree>
    <p:extLst>
      <p:ext uri="{BB962C8B-B14F-4D97-AF65-F5344CB8AC3E}">
        <p14:creationId xmlns:p14="http://schemas.microsoft.com/office/powerpoint/2010/main" val="26541385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fontAlgn="base">
              <a:defRPr/>
            </a:pPr>
            <a:r>
              <a:rPr lang="en-IN" sz="1200" b="1" i="0" u="none" strike="noStrike" dirty="0">
                <a:effectLst/>
                <a:latin typeface="+mn-lt"/>
                <a:cs typeface="Calibri"/>
              </a:rPr>
              <a:t>Rise</a:t>
            </a:r>
            <a:r>
              <a:rPr lang="en-IN" b="1" dirty="0">
                <a:cs typeface="Calibri"/>
              </a:rPr>
              <a:t> </a:t>
            </a:r>
            <a:r>
              <a:rPr lang="en-IN" b="1" dirty="0"/>
              <a:t>Topic 2</a:t>
            </a:r>
            <a:r>
              <a:rPr lang="en-IN" sz="1200" b="1" i="0" u="none" strike="noStrike" dirty="0">
                <a:effectLst/>
                <a:latin typeface="+mn-lt"/>
                <a:cs typeface="Calibri"/>
              </a:rPr>
              <a:t> and Section 1</a:t>
            </a:r>
            <a:endParaRPr lang="en-IN" sz="1200" b="1" i="0" u="none" strike="noStrike" dirty="0">
              <a:effectLst/>
              <a:latin typeface="+mn-lt"/>
              <a:ea typeface="Calibri"/>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Screen Type: </a:t>
            </a:r>
            <a:r>
              <a:rPr lang="en-IN" sz="1200" b="0" i="0" u="none" strike="noStrike" dirty="0">
                <a:effectLst/>
                <a:latin typeface="+mn-lt"/>
                <a:cs typeface="Arial" panose="020B0604020202020204" pitchFamily="34" charset="0"/>
              </a:rPr>
              <a:t>Carousel interactivity</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r>
              <a:rPr lang="en-US" sz="1200" b="0" i="0" dirty="0">
                <a:effectLst/>
                <a:latin typeface="+mn-lt"/>
                <a:cs typeface="Arial" panose="020B0604020202020204" pitchFamily="34" charset="0"/>
              </a:rPr>
              <a:t>This is the continuation of the previous screen.</a:t>
            </a:r>
          </a:p>
          <a:p>
            <a:pPr algn="l" rtl="0" fontAlgn="base">
              <a:buFont typeface="Arial" panose="020B0604020202020204" pitchFamily="34" charset="0"/>
              <a:buNone/>
            </a:pPr>
            <a:r>
              <a:rPr lang="en-US" sz="1200" b="0" i="0" u="none" strike="noStrike" dirty="0">
                <a:effectLst/>
                <a:latin typeface="+mn-lt"/>
                <a:cs typeface="Arial" panose="020B0604020202020204" pitchFamily="34" charset="0"/>
              </a:rPr>
              <a:t>Align Images and text as per rise layout.</a:t>
            </a:r>
            <a:endParaRPr lang="en-IN" sz="1200" b="0" i="0"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G" b="0" i="0" u="none" strike="noStrike" dirty="0">
                <a:solidFill>
                  <a:srgbClr val="2C2C2C"/>
                </a:solidFill>
                <a:effectLst/>
                <a:latin typeface="adobe-clean"/>
              </a:rPr>
              <a:t>596563633</a:t>
            </a:r>
            <a:br>
              <a:rPr lang="en-US" dirty="0">
                <a:latin typeface="+mn-lt"/>
                <a:cs typeface="+mn-lt"/>
              </a:rPr>
            </a:br>
            <a:endParaRPr lang="en-US" sz="1200" b="1" dirty="0">
              <a:latin typeface="+mn-lt"/>
              <a:cs typeface="Arial" panose="020B0604020202020204" pitchFamily="34" charset="0"/>
            </a:endParaRPr>
          </a:p>
        </p:txBody>
      </p:sp>
      <p:sp>
        <p:nvSpPr>
          <p:cNvPr id="4" name="Slide Number Placeholder 3"/>
          <p:cNvSpPr>
            <a:spLocks noGrp="1"/>
          </p:cNvSpPr>
          <p:nvPr>
            <p:ph type="sldNum" sz="quarter" idx="5"/>
          </p:nvPr>
        </p:nvSpPr>
        <p:spPr/>
        <p:txBody>
          <a:bodyPr/>
          <a:lstStyle/>
          <a:p>
            <a:fld id="{351E557E-5515-4674-B7CA-4465A7A70215}" type="slidenum">
              <a:rPr lang="en-IN" smtClean="0"/>
              <a:t>30</a:t>
            </a:fld>
            <a:endParaRPr lang="en-IN"/>
          </a:p>
        </p:txBody>
      </p:sp>
    </p:spTree>
    <p:extLst>
      <p:ext uri="{BB962C8B-B14F-4D97-AF65-F5344CB8AC3E}">
        <p14:creationId xmlns:p14="http://schemas.microsoft.com/office/powerpoint/2010/main" val="40380305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fontAlgn="base">
              <a:defRPr/>
            </a:pPr>
            <a:r>
              <a:rPr lang="en-IN" sz="1200" b="1" i="0" u="none" strike="noStrike" dirty="0">
                <a:effectLst/>
                <a:latin typeface="+mn-lt"/>
                <a:cs typeface="Calibri"/>
              </a:rPr>
              <a:t>Rise</a:t>
            </a:r>
            <a:r>
              <a:rPr lang="en-IN" b="1" dirty="0">
                <a:cs typeface="Calibri"/>
              </a:rPr>
              <a:t> </a:t>
            </a:r>
            <a:r>
              <a:rPr lang="en-IN" b="1" dirty="0"/>
              <a:t>Topic 2</a:t>
            </a:r>
            <a:r>
              <a:rPr lang="en-IN" sz="1200" b="1" i="0" u="none" strike="noStrike" dirty="0">
                <a:effectLst/>
                <a:latin typeface="+mn-lt"/>
                <a:cs typeface="Calibri"/>
              </a:rPr>
              <a:t> and Section 1</a:t>
            </a:r>
            <a:endParaRPr lang="en-IN" sz="1200" b="1" i="0" u="none" strike="noStrike" dirty="0">
              <a:effectLst/>
              <a:latin typeface="+mn-lt"/>
              <a:ea typeface="Calibri"/>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Screen Type: </a:t>
            </a:r>
            <a:r>
              <a:rPr lang="en-IN" sz="1200" b="0" i="0" u="none" strike="noStrike" dirty="0">
                <a:effectLst/>
                <a:latin typeface="+mn-lt"/>
                <a:cs typeface="Arial" panose="020B0604020202020204" pitchFamily="34" charset="0"/>
              </a:rPr>
              <a:t>Carousel interactivity</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r>
              <a:rPr lang="en-US" sz="1200" b="0" i="0" dirty="0">
                <a:effectLst/>
                <a:latin typeface="+mn-lt"/>
                <a:cs typeface="Arial" panose="020B0604020202020204" pitchFamily="34" charset="0"/>
              </a:rPr>
              <a:t>This is the continuation of the previous screen.</a:t>
            </a:r>
          </a:p>
          <a:p>
            <a:pPr algn="l" rtl="0" fontAlgn="base">
              <a:buFont typeface="Arial" panose="020B0604020202020204" pitchFamily="34" charset="0"/>
              <a:buNone/>
            </a:pPr>
            <a:r>
              <a:rPr lang="en-US" sz="1200" b="0" i="0" u="none" strike="noStrike" dirty="0">
                <a:effectLst/>
                <a:latin typeface="+mn-lt"/>
                <a:cs typeface="Arial" panose="020B0604020202020204" pitchFamily="34" charset="0"/>
              </a:rPr>
              <a:t>Align Images and text as per rise layout.</a:t>
            </a:r>
            <a:endParaRPr lang="en-IN" sz="1200" b="0" i="0"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G" b="0" i="0" u="none" strike="noStrike" dirty="0">
                <a:solidFill>
                  <a:srgbClr val="2C2C2C"/>
                </a:solidFill>
                <a:effectLst/>
                <a:latin typeface="adobe-clean"/>
              </a:rPr>
              <a:t>688532291</a:t>
            </a:r>
            <a:br>
              <a:rPr lang="en-US" dirty="0">
                <a:latin typeface="+mn-lt"/>
                <a:cs typeface="+mn-lt"/>
              </a:rPr>
            </a:br>
            <a:endParaRPr lang="en-US" sz="1200" b="1" dirty="0">
              <a:latin typeface="+mn-lt"/>
              <a:cs typeface="Arial" panose="020B0604020202020204" pitchFamily="34" charset="0"/>
            </a:endParaRPr>
          </a:p>
        </p:txBody>
      </p:sp>
      <p:sp>
        <p:nvSpPr>
          <p:cNvPr id="4" name="Slide Number Placeholder 3"/>
          <p:cNvSpPr>
            <a:spLocks noGrp="1"/>
          </p:cNvSpPr>
          <p:nvPr>
            <p:ph type="sldNum" sz="quarter" idx="5"/>
          </p:nvPr>
        </p:nvSpPr>
        <p:spPr/>
        <p:txBody>
          <a:bodyPr/>
          <a:lstStyle/>
          <a:p>
            <a:fld id="{351E557E-5515-4674-B7CA-4465A7A70215}" type="slidenum">
              <a:rPr lang="en-IN" smtClean="0"/>
              <a:t>31</a:t>
            </a:fld>
            <a:endParaRPr lang="en-IN"/>
          </a:p>
        </p:txBody>
      </p:sp>
    </p:spTree>
    <p:extLst>
      <p:ext uri="{BB962C8B-B14F-4D97-AF65-F5344CB8AC3E}">
        <p14:creationId xmlns:p14="http://schemas.microsoft.com/office/powerpoint/2010/main" val="130174366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fontAlgn="base">
              <a:defRPr/>
            </a:pPr>
            <a:r>
              <a:rPr lang="en-IN" sz="1200" b="1" i="0" u="none" strike="noStrike" dirty="0">
                <a:effectLst/>
                <a:latin typeface="+mn-lt"/>
                <a:cs typeface="Calibri"/>
              </a:rPr>
              <a:t>Rise</a:t>
            </a:r>
            <a:r>
              <a:rPr lang="en-IN" b="1" dirty="0">
                <a:cs typeface="Calibri"/>
              </a:rPr>
              <a:t> </a:t>
            </a:r>
            <a:r>
              <a:rPr lang="en-IN" b="1" dirty="0"/>
              <a:t>Topic 2</a:t>
            </a:r>
            <a:r>
              <a:rPr lang="en-IN" sz="1200" b="1" i="0" u="none" strike="noStrike" dirty="0">
                <a:effectLst/>
                <a:latin typeface="+mn-lt"/>
                <a:cs typeface="Calibri"/>
              </a:rPr>
              <a:t> and Section 1</a:t>
            </a:r>
            <a:endParaRPr lang="en-IN" sz="1200" b="1" i="0" u="none" strike="noStrike" dirty="0">
              <a:effectLst/>
              <a:latin typeface="+mn-lt"/>
              <a:ea typeface="Calibri"/>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Screen Type: </a:t>
            </a:r>
            <a:r>
              <a:rPr lang="en-IN" sz="1200" b="0" i="0" u="none" strike="noStrike" dirty="0">
                <a:effectLst/>
                <a:latin typeface="+mn-lt"/>
                <a:cs typeface="Arial" panose="020B0604020202020204" pitchFamily="34" charset="0"/>
              </a:rPr>
              <a:t>Carousel interactivity</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r>
              <a:rPr lang="en-US" sz="1200" b="0" i="0" dirty="0">
                <a:effectLst/>
                <a:latin typeface="+mn-lt"/>
                <a:cs typeface="Arial" panose="020B0604020202020204" pitchFamily="34" charset="0"/>
              </a:rPr>
              <a:t>This is the continuation of the previous screen.</a:t>
            </a:r>
          </a:p>
          <a:p>
            <a:pPr algn="l" rtl="0" fontAlgn="base">
              <a:buFont typeface="Arial" panose="020B0604020202020204" pitchFamily="34" charset="0"/>
              <a:buNone/>
            </a:pPr>
            <a:r>
              <a:rPr lang="en-US" sz="1200" b="0" i="0" u="none" strike="noStrike" dirty="0">
                <a:effectLst/>
                <a:latin typeface="+mn-lt"/>
                <a:cs typeface="Arial" panose="020B0604020202020204" pitchFamily="34" charset="0"/>
              </a:rPr>
              <a:t>Align Images and text as per rise layout.</a:t>
            </a:r>
            <a:endParaRPr lang="en-IN" sz="1200" b="0" i="0"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G" b="0" i="0" u="none" strike="noStrike" dirty="0">
                <a:solidFill>
                  <a:srgbClr val="2C2C2C"/>
                </a:solidFill>
                <a:effectLst/>
                <a:latin typeface="adobe-clean"/>
              </a:rPr>
              <a:t>712251146</a:t>
            </a:r>
            <a:br>
              <a:rPr lang="en-US" dirty="0">
                <a:latin typeface="+mn-lt"/>
                <a:cs typeface="+mn-lt"/>
              </a:rPr>
            </a:br>
            <a:endParaRPr lang="en-US" sz="1200" b="1" dirty="0">
              <a:latin typeface="+mn-lt"/>
              <a:cs typeface="Arial" panose="020B0604020202020204" pitchFamily="34" charset="0"/>
            </a:endParaRPr>
          </a:p>
        </p:txBody>
      </p:sp>
      <p:sp>
        <p:nvSpPr>
          <p:cNvPr id="4" name="Slide Number Placeholder 3"/>
          <p:cNvSpPr>
            <a:spLocks noGrp="1"/>
          </p:cNvSpPr>
          <p:nvPr>
            <p:ph type="sldNum" sz="quarter" idx="5"/>
          </p:nvPr>
        </p:nvSpPr>
        <p:spPr/>
        <p:txBody>
          <a:bodyPr/>
          <a:lstStyle/>
          <a:p>
            <a:fld id="{351E557E-5515-4674-B7CA-4465A7A70215}" type="slidenum">
              <a:rPr lang="en-IN" smtClean="0"/>
              <a:t>32</a:t>
            </a:fld>
            <a:endParaRPr lang="en-IN"/>
          </a:p>
        </p:txBody>
      </p:sp>
    </p:spTree>
    <p:extLst>
      <p:ext uri="{BB962C8B-B14F-4D97-AF65-F5344CB8AC3E}">
        <p14:creationId xmlns:p14="http://schemas.microsoft.com/office/powerpoint/2010/main" val="5439268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fontAlgn="base">
              <a:defRPr/>
            </a:pPr>
            <a:r>
              <a:rPr lang="en-IN" sz="1200" b="1" i="0" u="none" strike="noStrike" dirty="0">
                <a:effectLst/>
                <a:latin typeface="+mn-lt"/>
                <a:cs typeface="Calibri"/>
              </a:rPr>
              <a:t>Rise</a:t>
            </a:r>
            <a:r>
              <a:rPr lang="en-IN" b="1" dirty="0">
                <a:cs typeface="Calibri"/>
              </a:rPr>
              <a:t> </a:t>
            </a:r>
            <a:r>
              <a:rPr lang="en-IN" b="1" dirty="0"/>
              <a:t>Topic </a:t>
            </a:r>
            <a:r>
              <a:rPr lang="en-IN" sz="1200" b="1" i="0" u="none" strike="noStrike" dirty="0">
                <a:effectLst/>
                <a:latin typeface="+mn-lt"/>
                <a:cs typeface="Calibri"/>
              </a:rPr>
              <a:t>2 and Section 1</a:t>
            </a:r>
            <a:endParaRPr lang="en-IN" sz="1200" b="1" i="0" u="none" strike="noStrike" dirty="0">
              <a:effectLst/>
              <a:latin typeface="+mn-lt"/>
              <a:ea typeface="Calibri"/>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Screen Type: </a:t>
            </a:r>
            <a:r>
              <a:rPr lang="en-IN" sz="1200" b="0" i="0" u="none" strike="noStrike" dirty="0">
                <a:effectLst/>
                <a:latin typeface="+mn-lt"/>
                <a:cs typeface="Arial" panose="020B0604020202020204" pitchFamily="34" charset="0"/>
              </a:rPr>
              <a:t>Carousel interactivity with divider</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r>
              <a:rPr lang="en-US" sz="1200" b="0" i="0" dirty="0">
                <a:effectLst/>
                <a:latin typeface="+mn-lt"/>
                <a:cs typeface="Arial" panose="020B0604020202020204" pitchFamily="34" charset="0"/>
              </a:rPr>
              <a:t>This is the continuation of the previous screen.</a:t>
            </a:r>
          </a:p>
          <a:p>
            <a:pPr algn="l" rtl="0" fontAlgn="base">
              <a:buFont typeface="Arial" panose="020B0604020202020204" pitchFamily="34" charset="0"/>
              <a:buNone/>
            </a:pPr>
            <a:r>
              <a:rPr lang="en-US" sz="1200" b="0" i="0" u="none" strike="noStrike" dirty="0">
                <a:effectLst/>
                <a:latin typeface="+mn-lt"/>
                <a:cs typeface="Arial" panose="020B0604020202020204" pitchFamily="34" charset="0"/>
              </a:rPr>
              <a:t>Align Images and text as per rise layout.</a:t>
            </a:r>
            <a:endParaRPr lang="en-IN" sz="1200" b="0" i="0"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G" b="0" i="0" u="none" strike="noStrike" dirty="0">
                <a:solidFill>
                  <a:srgbClr val="2C2C2C"/>
                </a:solidFill>
                <a:effectLst/>
                <a:latin typeface="adobe-clean"/>
              </a:rPr>
              <a:t>430498249</a:t>
            </a:r>
            <a:br>
              <a:rPr lang="en-US" dirty="0">
                <a:latin typeface="+mn-lt"/>
                <a:cs typeface="+mn-lt"/>
              </a:rPr>
            </a:br>
            <a:endParaRPr lang="en-US" sz="1200" b="1" dirty="0">
              <a:latin typeface="+mn-lt"/>
              <a:cs typeface="Arial" panose="020B0604020202020204" pitchFamily="34" charset="0"/>
            </a:endParaRPr>
          </a:p>
        </p:txBody>
      </p:sp>
      <p:sp>
        <p:nvSpPr>
          <p:cNvPr id="4" name="Slide Number Placeholder 3"/>
          <p:cNvSpPr>
            <a:spLocks noGrp="1"/>
          </p:cNvSpPr>
          <p:nvPr>
            <p:ph type="sldNum" sz="quarter" idx="5"/>
          </p:nvPr>
        </p:nvSpPr>
        <p:spPr/>
        <p:txBody>
          <a:bodyPr/>
          <a:lstStyle/>
          <a:p>
            <a:fld id="{351E557E-5515-4674-B7CA-4465A7A70215}" type="slidenum">
              <a:rPr lang="en-IN" smtClean="0"/>
              <a:t>33</a:t>
            </a:fld>
            <a:endParaRPr lang="en-IN"/>
          </a:p>
        </p:txBody>
      </p:sp>
    </p:spTree>
    <p:extLst>
      <p:ext uri="{BB962C8B-B14F-4D97-AF65-F5344CB8AC3E}">
        <p14:creationId xmlns:p14="http://schemas.microsoft.com/office/powerpoint/2010/main" val="343573627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Arial" panose="020B0604020202020204" pitchFamily="34" charset="0"/>
              </a:rPr>
              <a:t>Notes to the reviewer: </a:t>
            </a:r>
            <a:r>
              <a:rPr lang="en-IN" sz="1200" b="0" i="0" u="none" strike="noStrike" dirty="0">
                <a:effectLst/>
                <a:latin typeface="+mn-lt"/>
                <a:cs typeface="Arial" panose="020B0604020202020204" pitchFamily="34" charset="0"/>
              </a:rPr>
              <a:t>The content is generated using ChatGPT. Please check and validate.</a:t>
            </a:r>
          </a:p>
          <a:p>
            <a:pPr algn="l" rtl="0" fontAlgn="base"/>
            <a:endParaRPr lang="en-IN" sz="1200" b="1" i="0" u="none" strike="noStrike"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0.5 min</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Screen Type: </a:t>
            </a:r>
            <a:r>
              <a:rPr lang="en-IN" sz="1200" b="0" i="0" u="none" strike="noStrike" dirty="0">
                <a:effectLst/>
                <a:latin typeface="+mn-lt"/>
                <a:cs typeface="Arial" panose="020B0604020202020204" pitchFamily="34" charset="0"/>
              </a:rPr>
              <a:t>Text followed with tab interactivity.</a:t>
            </a:r>
          </a:p>
          <a:p>
            <a:pPr algn="l" rtl="0" fontAlgn="base"/>
            <a:endParaRPr lang="en-IN" sz="1200" b="0" i="0" u="none" strike="noStrike" dirty="0">
              <a:effectLst/>
              <a:latin typeface="+mn-lt"/>
              <a:cs typeface="Arial" panose="020B0604020202020204" pitchFamily="34" charset="0"/>
            </a:endParaRPr>
          </a:p>
          <a:p>
            <a:pPr fontAlgn="base">
              <a:defRPr/>
            </a:pPr>
            <a:r>
              <a:rPr lang="en-IN" sz="1200" b="1" i="0" u="none" strike="noStrike" dirty="0">
                <a:effectLst/>
                <a:latin typeface="+mn-lt"/>
                <a:cs typeface="Calibri"/>
              </a:rPr>
              <a:t>Rise</a:t>
            </a:r>
            <a:r>
              <a:rPr lang="en-IN" b="1" dirty="0">
                <a:cs typeface="Calibri"/>
              </a:rPr>
              <a:t> </a:t>
            </a:r>
            <a:r>
              <a:rPr lang="en-IN" b="1" dirty="0"/>
              <a:t>Topic 2</a:t>
            </a:r>
            <a:r>
              <a:rPr lang="en-IN" sz="1200" b="1" i="0" u="none" strike="noStrike" dirty="0">
                <a:effectLst/>
                <a:latin typeface="+mn-lt"/>
                <a:cs typeface="Calibri"/>
              </a:rPr>
              <a:t> and Section 2</a:t>
            </a:r>
            <a:endParaRPr lang="en-IN" sz="1200" b="1" i="0" u="none" strike="noStrike" dirty="0">
              <a:effectLst/>
              <a:latin typeface="+mn-lt"/>
              <a:ea typeface="Calibri"/>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buFont typeface="Arial" panose="020B0604020202020204" pitchFamily="34" charset="0"/>
              <a:buNone/>
            </a:pPr>
            <a:r>
              <a:rPr lang="en-US" sz="1200" b="0" i="0" u="none" strike="noStrike" dirty="0">
                <a:effectLst/>
                <a:latin typeface="+mn-lt"/>
                <a:cs typeface="Arial" panose="020B0604020202020204" pitchFamily="34" charset="0"/>
              </a:rPr>
              <a:t>The tab interactivity is given on the next screen.</a:t>
            </a: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C2C2C"/>
                </a:solidFill>
                <a:effectLst/>
                <a:latin typeface="adobe-clean"/>
              </a:rPr>
              <a:t>NA</a:t>
            </a:r>
            <a:endParaRPr lang="en-UG" dirty="0"/>
          </a:p>
          <a:p>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34</a:t>
            </a:fld>
            <a:endParaRPr lang="en-US"/>
          </a:p>
        </p:txBody>
      </p:sp>
    </p:spTree>
    <p:extLst>
      <p:ext uri="{BB962C8B-B14F-4D97-AF65-F5344CB8AC3E}">
        <p14:creationId xmlns:p14="http://schemas.microsoft.com/office/powerpoint/2010/main" val="389539965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Calibri"/>
              </a:rPr>
              <a:t>Screen Type: </a:t>
            </a:r>
            <a:r>
              <a:rPr lang="en-IN" sz="1200" b="0" i="0" u="none" strike="noStrike" dirty="0">
                <a:effectLst/>
                <a:latin typeface="+mn-lt"/>
                <a:cs typeface="Calibri"/>
              </a:rPr>
              <a:t>Tab</a:t>
            </a:r>
            <a:r>
              <a:rPr lang="en-IN" sz="1200" b="1" i="0" u="none" strike="noStrike" dirty="0">
                <a:effectLst/>
                <a:latin typeface="+mn-lt"/>
                <a:cs typeface="Calibri"/>
              </a:rPr>
              <a:t> </a:t>
            </a:r>
            <a:r>
              <a:rPr lang="en-IN" sz="1200" b="0" i="0" u="none" strike="noStrike" dirty="0">
                <a:effectLst/>
                <a:latin typeface="+mn-lt"/>
                <a:cs typeface="Calibri"/>
              </a:rPr>
              <a:t>interactivity</a:t>
            </a:r>
            <a:endParaRPr lang="en-IN" sz="1200" b="0" i="0" u="none" strike="noStrike" dirty="0">
              <a:effectLst/>
              <a:latin typeface="+mn-lt"/>
              <a:ea typeface="Calibri"/>
              <a:cs typeface="Calibri"/>
            </a:endParaRPr>
          </a:p>
          <a:p>
            <a:pPr algn="l" rtl="0" fontAlgn="base"/>
            <a:endParaRPr lang="en-IN"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Calibri"/>
              </a:rPr>
              <a:t>Rise </a:t>
            </a:r>
            <a:r>
              <a:rPr lang="en-IN" b="1" dirty="0">
                <a:cs typeface="Calibri"/>
              </a:rPr>
              <a:t>Topic</a:t>
            </a:r>
            <a:r>
              <a:rPr lang="en-IN" sz="1200" b="1" i="0" u="none" strike="noStrike" dirty="0">
                <a:effectLst/>
                <a:latin typeface="+mn-lt"/>
                <a:cs typeface="Calibri"/>
              </a:rPr>
              <a:t> 3 and Section 2</a:t>
            </a:r>
            <a:endParaRPr lang="en-IN" sz="1200" b="0" i="0" dirty="0">
              <a:effectLst/>
              <a:latin typeface="+mn-lt"/>
              <a:cs typeface="Calibri"/>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r>
              <a:rPr lang="en-US" dirty="0"/>
              <a:t>This is the continuation of the previous screen.</a:t>
            </a:r>
          </a:p>
          <a:p>
            <a:pPr fontAlgn="base">
              <a:buFont typeface="Arial" panose="020B0604020202020204" pitchFamily="34" charset="0"/>
            </a:pPr>
            <a:endParaRPr lang="en-IN" dirty="0">
              <a:ea typeface="Calibri"/>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r>
              <a:rPr lang="en-US" dirty="0"/>
              <a:t>NA</a:t>
            </a:r>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35</a:t>
            </a:fld>
            <a:endParaRPr lang="en-US"/>
          </a:p>
        </p:txBody>
      </p:sp>
    </p:spTree>
    <p:extLst>
      <p:ext uri="{BB962C8B-B14F-4D97-AF65-F5344CB8AC3E}">
        <p14:creationId xmlns:p14="http://schemas.microsoft.com/office/powerpoint/2010/main" val="355243059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Calibri"/>
              </a:rPr>
              <a:t>Screen Type: </a:t>
            </a:r>
            <a:r>
              <a:rPr lang="en-IN" sz="1200" b="0" i="0" u="none" strike="noStrike" dirty="0">
                <a:effectLst/>
                <a:latin typeface="+mn-lt"/>
                <a:cs typeface="Calibri"/>
              </a:rPr>
              <a:t>Tab</a:t>
            </a:r>
            <a:r>
              <a:rPr lang="en-IN" sz="1200" b="1" i="0" u="none" strike="noStrike" dirty="0">
                <a:effectLst/>
                <a:latin typeface="+mn-lt"/>
                <a:cs typeface="Calibri"/>
              </a:rPr>
              <a:t> </a:t>
            </a:r>
            <a:r>
              <a:rPr lang="en-IN" sz="1200" b="0" i="0" u="none" strike="noStrike" dirty="0">
                <a:effectLst/>
                <a:latin typeface="+mn-lt"/>
                <a:cs typeface="Calibri"/>
              </a:rPr>
              <a:t>interactivity</a:t>
            </a:r>
            <a:endParaRPr lang="en-IN" sz="1200" b="0" i="0" u="none" strike="noStrike" dirty="0">
              <a:effectLst/>
              <a:latin typeface="+mn-lt"/>
              <a:ea typeface="Calibri"/>
              <a:cs typeface="Calibri"/>
            </a:endParaRPr>
          </a:p>
          <a:p>
            <a:pPr algn="l" rtl="0" fontAlgn="base"/>
            <a:endParaRPr lang="en-IN"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Calibri"/>
              </a:rPr>
              <a:t>Rise </a:t>
            </a:r>
            <a:r>
              <a:rPr lang="en-IN" b="1" dirty="0">
                <a:cs typeface="Calibri"/>
              </a:rPr>
              <a:t>Topic</a:t>
            </a:r>
            <a:r>
              <a:rPr lang="en-IN" sz="1200" b="1" i="0" u="none" strike="noStrike" dirty="0">
                <a:effectLst/>
                <a:latin typeface="+mn-lt"/>
                <a:cs typeface="Calibri"/>
              </a:rPr>
              <a:t> 3 and Section 2</a:t>
            </a:r>
            <a:endParaRPr lang="en-IN" sz="1200" b="0" i="0" dirty="0">
              <a:effectLst/>
              <a:latin typeface="+mn-lt"/>
              <a:cs typeface="Calibri"/>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r>
              <a:rPr lang="en-US" dirty="0"/>
              <a:t>This is the continuation of the previous screen.</a:t>
            </a:r>
          </a:p>
          <a:p>
            <a:pPr fontAlgn="base">
              <a:buFont typeface="Arial" panose="020B0604020202020204" pitchFamily="34" charset="0"/>
            </a:pPr>
            <a:endParaRPr lang="en-IN" dirty="0">
              <a:ea typeface="Calibri"/>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r>
              <a:rPr lang="en-US" dirty="0"/>
              <a:t>NA</a:t>
            </a:r>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36</a:t>
            </a:fld>
            <a:endParaRPr lang="en-US"/>
          </a:p>
        </p:txBody>
      </p:sp>
    </p:spTree>
    <p:extLst>
      <p:ext uri="{BB962C8B-B14F-4D97-AF65-F5344CB8AC3E}">
        <p14:creationId xmlns:p14="http://schemas.microsoft.com/office/powerpoint/2010/main" val="290083970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Calibri"/>
              </a:rPr>
              <a:t>Screen Type: </a:t>
            </a:r>
            <a:r>
              <a:rPr lang="en-IN" sz="1200" b="0" i="0" u="none" strike="noStrike" dirty="0">
                <a:effectLst/>
                <a:latin typeface="+mn-lt"/>
                <a:cs typeface="Calibri"/>
              </a:rPr>
              <a:t>Tab</a:t>
            </a:r>
            <a:r>
              <a:rPr lang="en-IN" sz="1200" b="1" i="0" u="none" strike="noStrike" dirty="0">
                <a:effectLst/>
                <a:latin typeface="+mn-lt"/>
                <a:cs typeface="Calibri"/>
              </a:rPr>
              <a:t> </a:t>
            </a:r>
            <a:r>
              <a:rPr lang="en-IN" sz="1200" b="0" i="0" u="none" strike="noStrike" dirty="0">
                <a:effectLst/>
                <a:latin typeface="+mn-lt"/>
                <a:cs typeface="Calibri"/>
              </a:rPr>
              <a:t>interactivity</a:t>
            </a:r>
            <a:endParaRPr lang="en-IN" sz="1200" b="0" i="0" u="none" strike="noStrike" dirty="0">
              <a:effectLst/>
              <a:latin typeface="+mn-lt"/>
              <a:ea typeface="Calibri"/>
              <a:cs typeface="Calibri"/>
            </a:endParaRPr>
          </a:p>
          <a:p>
            <a:pPr algn="l" rtl="0" fontAlgn="base"/>
            <a:endParaRPr lang="en-IN"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Calibri"/>
              </a:rPr>
              <a:t>Rise </a:t>
            </a:r>
            <a:r>
              <a:rPr lang="en-IN" b="1" dirty="0">
                <a:cs typeface="Calibri"/>
              </a:rPr>
              <a:t>Topic</a:t>
            </a:r>
            <a:r>
              <a:rPr lang="en-IN" sz="1200" b="1" i="0" u="none" strike="noStrike" dirty="0">
                <a:effectLst/>
                <a:latin typeface="+mn-lt"/>
                <a:cs typeface="Calibri"/>
              </a:rPr>
              <a:t> 3 and Section 2</a:t>
            </a:r>
            <a:endParaRPr lang="en-IN" sz="1200" b="0" i="0" dirty="0">
              <a:effectLst/>
              <a:latin typeface="+mn-lt"/>
              <a:cs typeface="Calibri"/>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r>
              <a:rPr lang="en-US" dirty="0"/>
              <a:t>This is the continuation of the previous screen.</a:t>
            </a:r>
          </a:p>
          <a:p>
            <a:pPr fontAlgn="base">
              <a:buFont typeface="Arial" panose="020B0604020202020204" pitchFamily="34" charset="0"/>
            </a:pPr>
            <a:endParaRPr lang="en-IN" dirty="0">
              <a:ea typeface="Calibri"/>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r>
              <a:rPr lang="en-US" dirty="0"/>
              <a:t>NA</a:t>
            </a:r>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37</a:t>
            </a:fld>
            <a:endParaRPr lang="en-US"/>
          </a:p>
        </p:txBody>
      </p:sp>
    </p:spTree>
    <p:extLst>
      <p:ext uri="{BB962C8B-B14F-4D97-AF65-F5344CB8AC3E}">
        <p14:creationId xmlns:p14="http://schemas.microsoft.com/office/powerpoint/2010/main" val="329842006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Calibri"/>
              </a:rPr>
              <a:t>Screen Type: </a:t>
            </a:r>
            <a:r>
              <a:rPr lang="en-IN" sz="1200" b="0" i="0" u="none" strike="noStrike" dirty="0">
                <a:effectLst/>
                <a:latin typeface="+mn-lt"/>
                <a:cs typeface="Calibri"/>
              </a:rPr>
              <a:t>Tab</a:t>
            </a:r>
            <a:r>
              <a:rPr lang="en-IN" sz="1200" b="1" i="0" u="none" strike="noStrike" dirty="0">
                <a:effectLst/>
                <a:latin typeface="+mn-lt"/>
                <a:cs typeface="Calibri"/>
              </a:rPr>
              <a:t> </a:t>
            </a:r>
            <a:r>
              <a:rPr lang="en-IN" sz="1200" b="0" i="0" u="none" strike="noStrike" dirty="0">
                <a:effectLst/>
                <a:latin typeface="+mn-lt"/>
                <a:cs typeface="Calibri"/>
              </a:rPr>
              <a:t>interactivity</a:t>
            </a:r>
            <a:endParaRPr lang="en-IN" sz="1200" b="0" i="0" u="none" strike="noStrike" dirty="0">
              <a:effectLst/>
              <a:latin typeface="+mn-lt"/>
              <a:ea typeface="Calibri"/>
              <a:cs typeface="Calibri"/>
            </a:endParaRPr>
          </a:p>
          <a:p>
            <a:pPr algn="l" rtl="0" fontAlgn="base"/>
            <a:endParaRPr lang="en-IN"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Calibri"/>
              </a:rPr>
              <a:t>Rise </a:t>
            </a:r>
            <a:r>
              <a:rPr lang="en-IN" b="1" dirty="0">
                <a:cs typeface="Calibri"/>
              </a:rPr>
              <a:t>Topic</a:t>
            </a:r>
            <a:r>
              <a:rPr lang="en-IN" sz="1200" b="1" i="0" u="none" strike="noStrike" dirty="0">
                <a:effectLst/>
                <a:latin typeface="+mn-lt"/>
                <a:cs typeface="Calibri"/>
              </a:rPr>
              <a:t> 3 and Section 2</a:t>
            </a:r>
            <a:endParaRPr lang="en-IN" sz="1200" b="0" i="0" dirty="0">
              <a:effectLst/>
              <a:latin typeface="+mn-lt"/>
              <a:cs typeface="Calibri"/>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r>
              <a:rPr lang="en-US" dirty="0"/>
              <a:t>This is the continuation of the previous screen.</a:t>
            </a:r>
          </a:p>
          <a:p>
            <a:pPr fontAlgn="base">
              <a:buFont typeface="Arial" panose="020B0604020202020204" pitchFamily="34" charset="0"/>
            </a:pPr>
            <a:endParaRPr lang="en-IN" dirty="0">
              <a:ea typeface="Calibri"/>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r>
              <a:rPr lang="en-US" dirty="0"/>
              <a:t>NA</a:t>
            </a:r>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38</a:t>
            </a:fld>
            <a:endParaRPr lang="en-US"/>
          </a:p>
        </p:txBody>
      </p:sp>
    </p:spTree>
    <p:extLst>
      <p:ext uri="{BB962C8B-B14F-4D97-AF65-F5344CB8AC3E}">
        <p14:creationId xmlns:p14="http://schemas.microsoft.com/office/powerpoint/2010/main" val="374543692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Calibri"/>
              </a:rPr>
              <a:t>Screen Type: </a:t>
            </a:r>
            <a:r>
              <a:rPr lang="en-IN" sz="1200" b="0" i="0" u="none" strike="noStrike" dirty="0">
                <a:effectLst/>
                <a:latin typeface="+mn-lt"/>
                <a:cs typeface="Calibri"/>
              </a:rPr>
              <a:t>Tab</a:t>
            </a:r>
            <a:r>
              <a:rPr lang="en-IN" sz="1200" b="1" i="0" u="none" strike="noStrike" dirty="0">
                <a:effectLst/>
                <a:latin typeface="+mn-lt"/>
                <a:cs typeface="Calibri"/>
              </a:rPr>
              <a:t> </a:t>
            </a:r>
            <a:r>
              <a:rPr lang="en-IN" sz="1200" b="0" i="0" u="none" strike="noStrike" dirty="0">
                <a:effectLst/>
                <a:latin typeface="+mn-lt"/>
                <a:cs typeface="Calibri"/>
              </a:rPr>
              <a:t>interactivity with divider</a:t>
            </a:r>
            <a:endParaRPr lang="en-IN" sz="1200" b="0" i="0" u="none" strike="noStrike" dirty="0">
              <a:effectLst/>
              <a:latin typeface="+mn-lt"/>
              <a:ea typeface="Calibri"/>
              <a:cs typeface="Calibri"/>
            </a:endParaRPr>
          </a:p>
          <a:p>
            <a:pPr algn="l" rtl="0" fontAlgn="base"/>
            <a:endParaRPr lang="en-IN"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Calibri"/>
              </a:rPr>
              <a:t>Rise </a:t>
            </a:r>
            <a:r>
              <a:rPr lang="en-IN" b="1" dirty="0">
                <a:cs typeface="Calibri"/>
              </a:rPr>
              <a:t>Topic</a:t>
            </a:r>
            <a:r>
              <a:rPr lang="en-IN" sz="1200" b="1" i="0" u="none" strike="noStrike" dirty="0">
                <a:effectLst/>
                <a:latin typeface="+mn-lt"/>
                <a:cs typeface="Calibri"/>
              </a:rPr>
              <a:t> 3 and Section 2</a:t>
            </a:r>
            <a:endParaRPr lang="en-IN" sz="1200" b="0" i="0" dirty="0">
              <a:effectLst/>
              <a:latin typeface="+mn-lt"/>
              <a:cs typeface="Calibri"/>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r>
              <a:rPr lang="en-US" dirty="0"/>
              <a:t>This is the continuation of the previous screen.</a:t>
            </a:r>
          </a:p>
          <a:p>
            <a:pPr fontAlgn="base">
              <a:buFont typeface="Arial" panose="020B0604020202020204" pitchFamily="34" charset="0"/>
            </a:pPr>
            <a:endParaRPr lang="en-IN" dirty="0">
              <a:ea typeface="Calibri"/>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r>
              <a:rPr lang="en-US" dirty="0"/>
              <a:t>NA</a:t>
            </a:r>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39</a:t>
            </a:fld>
            <a:endParaRPr lang="en-US"/>
          </a:p>
        </p:txBody>
      </p:sp>
    </p:spTree>
    <p:extLst>
      <p:ext uri="{BB962C8B-B14F-4D97-AF65-F5344CB8AC3E}">
        <p14:creationId xmlns:p14="http://schemas.microsoft.com/office/powerpoint/2010/main" val="39199862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Notes to reviewer: </a:t>
            </a:r>
            <a:r>
              <a:rPr lang="en-IN" sz="1200" b="0" i="0" u="none" strike="noStrike" dirty="0">
                <a:effectLst/>
                <a:latin typeface="+mn-lt"/>
                <a:cs typeface="Arial" panose="020B0604020202020204" pitchFamily="34" charset="0"/>
              </a:rPr>
              <a:t>The color theme and branding icons shown in this storyboard will be changed as per the branding guidelines.</a:t>
            </a:r>
          </a:p>
          <a:p>
            <a:pPr algn="l" rtl="0" fontAlgn="base"/>
            <a:endParaRPr lang="en-IN" sz="1200" b="1" i="0" u="none" strike="noStrike"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0.5 min</a:t>
            </a:r>
            <a:r>
              <a:rPr lang="en-IN" sz="1200" b="0" i="0" dirty="0">
                <a:effectLst/>
                <a:latin typeface="+mn-lt"/>
                <a:cs typeface="Arial" panose="020B0604020202020204" pitchFamily="34" charset="0"/>
              </a:rPr>
              <a:t>​</a:t>
            </a:r>
          </a:p>
          <a:p>
            <a:pPr algn="l" rtl="0" fontAlgn="base"/>
            <a:r>
              <a:rPr lang="en-IN" sz="1200" b="0" i="0" dirty="0">
                <a:effectLst/>
                <a:latin typeface="+mn-lt"/>
                <a:cs typeface="Arial" panose="020B0604020202020204" pitchFamily="34" charset="0"/>
              </a:rPr>
              <a:t>​</a:t>
            </a:r>
          </a:p>
          <a:p>
            <a:pPr fontAlgn="base"/>
            <a:r>
              <a:rPr lang="en-IN" sz="1200" b="1" i="0" u="none" strike="noStrike" dirty="0">
                <a:effectLst/>
                <a:latin typeface="+mn-lt"/>
                <a:cs typeface="Calibri"/>
              </a:rPr>
              <a:t>Screen Type: </a:t>
            </a:r>
            <a:r>
              <a:rPr lang="en-IN" dirty="0">
                <a:cs typeface="Calibri"/>
              </a:rPr>
              <a:t>Landing</a:t>
            </a:r>
            <a:r>
              <a:rPr lang="en-IN" sz="1200" b="0" i="0" u="none" strike="noStrike" dirty="0">
                <a:effectLst/>
                <a:latin typeface="+mn-lt"/>
                <a:cs typeface="Calibri"/>
              </a:rPr>
              <a:t> </a:t>
            </a:r>
            <a:r>
              <a:rPr lang="en-IN" dirty="0">
                <a:cs typeface="Calibri"/>
              </a:rPr>
              <a:t>Page with Start button </a:t>
            </a:r>
            <a:endParaRPr lang="en-IN" sz="1200" b="0" i="0" dirty="0">
              <a:effectLst/>
              <a:latin typeface="+mn-lt"/>
              <a:ea typeface="Calibri"/>
              <a:cs typeface="Calibri"/>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buFont typeface="Arial" panose="020B0604020202020204" pitchFamily="34" charset="0"/>
              <a:buNone/>
            </a:pPr>
            <a:r>
              <a:rPr lang="en-US" sz="1200" b="0" i="0" u="none" strike="noStrike" dirty="0">
                <a:effectLst/>
                <a:latin typeface="+mn-lt"/>
                <a:cs typeface="Arial" panose="020B0604020202020204" pitchFamily="34" charset="0"/>
              </a:rPr>
              <a:t>The course is to be developed in Rise, so the screen titles will not appear on some slides. </a:t>
            </a:r>
            <a:endParaRPr lang="en-IN" sz="1200" b="0" i="0"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C2C2C"/>
                </a:solidFill>
                <a:effectLst/>
                <a:latin typeface="adobe-clean"/>
                <a:cs typeface="+mn-lt"/>
              </a:rPr>
              <a:t>600305914</a:t>
            </a:r>
            <a:br>
              <a:rPr lang="en-US" dirty="0">
                <a:latin typeface="+mn-lt"/>
                <a:cs typeface="+mn-lt"/>
              </a:rPr>
            </a:br>
            <a:endParaRPr lang="en-IN" sz="1200" b="0" i="0" dirty="0">
              <a:effectLst/>
              <a:latin typeface="+mn-lt"/>
              <a:cs typeface="Arial" panose="020B0604020202020204" pitchFamily="34" charset="0"/>
            </a:endParaRPr>
          </a:p>
          <a:p>
            <a:endParaRPr lang="en-US" sz="1200" b="1" dirty="0">
              <a:latin typeface="+mn-lt"/>
              <a:cs typeface="Arial" panose="020B0604020202020204" pitchFamily="34" charset="0"/>
            </a:endParaRPr>
          </a:p>
        </p:txBody>
      </p:sp>
      <p:sp>
        <p:nvSpPr>
          <p:cNvPr id="4" name="Slide Number Placeholder 3"/>
          <p:cNvSpPr>
            <a:spLocks noGrp="1"/>
          </p:cNvSpPr>
          <p:nvPr>
            <p:ph type="sldNum" sz="quarter" idx="5"/>
          </p:nvPr>
        </p:nvSpPr>
        <p:spPr/>
        <p:txBody>
          <a:bodyPr/>
          <a:lstStyle/>
          <a:p>
            <a:fld id="{351E557E-5515-4674-B7CA-4465A7A70215}" type="slidenum">
              <a:rPr lang="en-IN" smtClean="0"/>
              <a:t>4</a:t>
            </a:fld>
            <a:endParaRPr lang="en-IN"/>
          </a:p>
        </p:txBody>
      </p:sp>
    </p:spTree>
    <p:extLst>
      <p:ext uri="{BB962C8B-B14F-4D97-AF65-F5344CB8AC3E}">
        <p14:creationId xmlns:p14="http://schemas.microsoft.com/office/powerpoint/2010/main" val="373215266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Arial" panose="020B0604020202020204" pitchFamily="34" charset="0"/>
              </a:rPr>
              <a:t>Notes to the reviewer: </a:t>
            </a:r>
            <a:r>
              <a:rPr lang="en-IN" sz="1200" b="0" i="0" u="none" strike="noStrike" dirty="0">
                <a:effectLst/>
                <a:latin typeface="+mn-lt"/>
                <a:cs typeface="Arial" panose="020B0604020202020204" pitchFamily="34" charset="0"/>
              </a:rPr>
              <a:t>The content is generated using ChatGPT. Please check and validate.</a:t>
            </a:r>
          </a:p>
          <a:p>
            <a:pPr algn="l" rtl="0" fontAlgn="base"/>
            <a:endParaRPr lang="en-IN" sz="1200" b="1" i="0" u="none" strike="noStrike"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0.5 min</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Screen Type: </a:t>
            </a:r>
            <a:r>
              <a:rPr lang="en-IN" sz="1200" b="0" i="0" u="none" strike="noStrike" dirty="0">
                <a:effectLst/>
                <a:latin typeface="+mn-lt"/>
                <a:cs typeface="Arial" panose="020B0604020202020204" pitchFamily="34" charset="0"/>
              </a:rPr>
              <a:t>Text followed by list</a:t>
            </a:r>
          </a:p>
          <a:p>
            <a:pPr algn="l" rtl="0" fontAlgn="base"/>
            <a:endParaRPr lang="en-IN" sz="1200" b="0" i="0" u="none" strike="noStrike" dirty="0">
              <a:effectLst/>
              <a:latin typeface="+mn-lt"/>
              <a:cs typeface="Arial" panose="020B0604020202020204" pitchFamily="34" charset="0"/>
            </a:endParaRPr>
          </a:p>
          <a:p>
            <a:pPr fontAlgn="base">
              <a:defRPr/>
            </a:pPr>
            <a:r>
              <a:rPr lang="en-IN" sz="1200" b="1" i="0" u="none" strike="noStrike" dirty="0">
                <a:effectLst/>
                <a:latin typeface="+mn-lt"/>
                <a:cs typeface="Calibri"/>
              </a:rPr>
              <a:t>Rise</a:t>
            </a:r>
            <a:r>
              <a:rPr lang="en-IN" b="1" dirty="0">
                <a:cs typeface="Calibri"/>
              </a:rPr>
              <a:t> </a:t>
            </a:r>
            <a:r>
              <a:rPr lang="en-IN" b="1" dirty="0"/>
              <a:t>Topic 3</a:t>
            </a:r>
            <a:r>
              <a:rPr lang="en-IN" sz="1200" b="1" i="0" u="none" strike="noStrike" dirty="0">
                <a:effectLst/>
                <a:latin typeface="+mn-lt"/>
                <a:cs typeface="Calibri"/>
              </a:rPr>
              <a:t> and Section 1</a:t>
            </a:r>
            <a:endParaRPr lang="en-IN" sz="1200" b="1" i="0" u="none" strike="noStrike" dirty="0">
              <a:effectLst/>
              <a:latin typeface="+mn-lt"/>
              <a:ea typeface="Calibri"/>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buFont typeface="Arial" panose="020B0604020202020204" pitchFamily="34" charset="0"/>
              <a:buNone/>
            </a:pPr>
            <a:r>
              <a:rPr lang="en-US" sz="1200" b="0" i="0" u="none" strike="noStrike" dirty="0">
                <a:effectLst/>
                <a:latin typeface="+mn-lt"/>
                <a:cs typeface="Arial" panose="020B0604020202020204" pitchFamily="34" charset="0"/>
              </a:rPr>
              <a:t>NA</a:t>
            </a: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C2C2C"/>
                </a:solidFill>
                <a:effectLst/>
                <a:latin typeface="adobe-clean"/>
              </a:rPr>
              <a:t>NA</a:t>
            </a:r>
            <a:endParaRPr lang="en-UG" dirty="0"/>
          </a:p>
          <a:p>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40</a:t>
            </a:fld>
            <a:endParaRPr lang="en-US"/>
          </a:p>
        </p:txBody>
      </p:sp>
    </p:spTree>
    <p:extLst>
      <p:ext uri="{BB962C8B-B14F-4D97-AF65-F5344CB8AC3E}">
        <p14:creationId xmlns:p14="http://schemas.microsoft.com/office/powerpoint/2010/main" val="296185155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Arial" panose="020B0604020202020204" pitchFamily="34" charset="0"/>
              </a:rPr>
              <a:t>Notes to the reviewer: </a:t>
            </a:r>
            <a:r>
              <a:rPr lang="en-IN" sz="1200" b="0" i="0" u="none" strike="noStrike" dirty="0">
                <a:effectLst/>
                <a:latin typeface="+mn-lt"/>
                <a:cs typeface="Arial" panose="020B0604020202020204" pitchFamily="34" charset="0"/>
              </a:rPr>
              <a:t>The content is generated using ChatGPT. Please check and validate.</a:t>
            </a:r>
          </a:p>
          <a:p>
            <a:pPr algn="l" rtl="0" fontAlgn="base"/>
            <a:endParaRPr lang="en-IN" sz="1200" b="1" i="0" u="none" strike="noStrike"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0.5 min</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Screen Type: </a:t>
            </a:r>
            <a:r>
              <a:rPr lang="en-IN" sz="1200" b="0" i="0" u="none" strike="noStrike" dirty="0">
                <a:effectLst/>
                <a:latin typeface="+mn-lt"/>
                <a:cs typeface="Arial" panose="020B0604020202020204" pitchFamily="34" charset="0"/>
              </a:rPr>
              <a:t>Text followed by carousel interactivity.</a:t>
            </a:r>
          </a:p>
          <a:p>
            <a:pPr algn="l" rtl="0" fontAlgn="base"/>
            <a:endParaRPr lang="en-IN" sz="1200" b="0" i="0" u="none" strike="noStrike" dirty="0">
              <a:effectLst/>
              <a:latin typeface="+mn-lt"/>
              <a:cs typeface="Arial" panose="020B0604020202020204" pitchFamily="34" charset="0"/>
            </a:endParaRPr>
          </a:p>
          <a:p>
            <a:pPr fontAlgn="base">
              <a:defRPr/>
            </a:pPr>
            <a:r>
              <a:rPr lang="en-IN" sz="1200" b="1" i="0" u="none" strike="noStrike" dirty="0">
                <a:effectLst/>
                <a:latin typeface="+mn-lt"/>
                <a:cs typeface="Calibri"/>
              </a:rPr>
              <a:t>Rise</a:t>
            </a:r>
            <a:r>
              <a:rPr lang="en-IN" b="1" dirty="0">
                <a:cs typeface="Calibri"/>
              </a:rPr>
              <a:t> </a:t>
            </a:r>
            <a:r>
              <a:rPr lang="en-IN" b="1" dirty="0"/>
              <a:t>Topic 3</a:t>
            </a:r>
            <a:r>
              <a:rPr lang="en-IN" sz="1200" b="1" i="0" u="none" strike="noStrike" dirty="0">
                <a:effectLst/>
                <a:latin typeface="+mn-lt"/>
                <a:cs typeface="Calibri"/>
              </a:rPr>
              <a:t> and Section 1</a:t>
            </a:r>
            <a:endParaRPr lang="en-IN" sz="1200" b="1" i="0" u="none" strike="noStrike" dirty="0">
              <a:effectLst/>
              <a:latin typeface="+mn-lt"/>
              <a:ea typeface="Calibri"/>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marL="0" marR="0" lvl="0" indent="0" algn="l" defTabSz="914400" rtl="0" eaLnBrk="1" fontAlgn="base" latinLnBrk="0" hangingPunct="1">
              <a:lnSpc>
                <a:spcPct val="100000"/>
              </a:lnSpc>
              <a:spcBef>
                <a:spcPts val="0"/>
              </a:spcBef>
              <a:spcAft>
                <a:spcPts val="0"/>
              </a:spcAft>
              <a:buClrTx/>
              <a:buSzTx/>
              <a:buFont typeface="Arial" panose="020B0604020202020204" pitchFamily="34" charset="0"/>
              <a:buNone/>
              <a:tabLst/>
              <a:defRPr/>
            </a:pPr>
            <a:r>
              <a:rPr lang="en-US" sz="1200" b="0" i="0" u="none" strike="noStrike" dirty="0">
                <a:effectLst/>
                <a:latin typeface="+mn-lt"/>
                <a:cs typeface="Arial" panose="020B0604020202020204" pitchFamily="34" charset="0"/>
              </a:rPr>
              <a:t>The carousel interactivity is given on the next screen.</a:t>
            </a:r>
          </a:p>
          <a:p>
            <a:pPr algn="l" rtl="0" fontAlgn="base">
              <a:buFont typeface="Arial" panose="020B0604020202020204" pitchFamily="34" charset="0"/>
              <a:buNone/>
            </a:pPr>
            <a:endParaRPr lang="en-US" sz="1200" b="0" i="0" u="none" strike="noStrike"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C2C2C"/>
                </a:solidFill>
                <a:effectLst/>
                <a:latin typeface="adobe-clean"/>
              </a:rPr>
              <a:t>NA</a:t>
            </a:r>
            <a:endParaRPr lang="en-UG" dirty="0"/>
          </a:p>
          <a:p>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41</a:t>
            </a:fld>
            <a:endParaRPr lang="en-US"/>
          </a:p>
        </p:txBody>
      </p:sp>
    </p:spTree>
    <p:extLst>
      <p:ext uri="{BB962C8B-B14F-4D97-AF65-F5344CB8AC3E}">
        <p14:creationId xmlns:p14="http://schemas.microsoft.com/office/powerpoint/2010/main" val="366468560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fontAlgn="base">
              <a:defRPr/>
            </a:pPr>
            <a:r>
              <a:rPr lang="en-IN" sz="1200" b="1" i="0" u="none" strike="noStrike" dirty="0">
                <a:effectLst/>
                <a:latin typeface="+mn-lt"/>
                <a:cs typeface="Calibri"/>
              </a:rPr>
              <a:t>Rise</a:t>
            </a:r>
            <a:r>
              <a:rPr lang="en-IN" b="1" dirty="0">
                <a:cs typeface="Calibri"/>
              </a:rPr>
              <a:t> </a:t>
            </a:r>
            <a:r>
              <a:rPr lang="en-IN" b="1" dirty="0"/>
              <a:t>Topic 3</a:t>
            </a:r>
            <a:r>
              <a:rPr lang="en-IN" sz="1200" b="1" i="0" u="none" strike="noStrike" dirty="0">
                <a:effectLst/>
                <a:latin typeface="+mn-lt"/>
                <a:cs typeface="Calibri"/>
              </a:rPr>
              <a:t> and Section 1</a:t>
            </a:r>
            <a:endParaRPr lang="en-IN" sz="1200" b="1" i="0" u="none" strike="noStrike" dirty="0">
              <a:effectLst/>
              <a:latin typeface="+mn-lt"/>
              <a:ea typeface="Calibri"/>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Screen Type: </a:t>
            </a:r>
            <a:r>
              <a:rPr lang="en-IN" sz="1200" b="0" i="0" u="none" strike="noStrike" dirty="0">
                <a:effectLst/>
                <a:latin typeface="+mn-lt"/>
                <a:cs typeface="Arial" panose="020B0604020202020204" pitchFamily="34" charset="0"/>
              </a:rPr>
              <a:t>Carousel interactivity</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r>
              <a:rPr lang="en-US" sz="1200" b="0" i="0" dirty="0">
                <a:effectLst/>
                <a:latin typeface="+mn-lt"/>
                <a:cs typeface="Arial" panose="020B0604020202020204" pitchFamily="34" charset="0"/>
              </a:rPr>
              <a:t>This is the continuation of the previous screen.</a:t>
            </a:r>
          </a:p>
          <a:p>
            <a:pPr algn="l" rtl="0" fontAlgn="base">
              <a:buFont typeface="Arial" panose="020B0604020202020204" pitchFamily="34" charset="0"/>
              <a:buNone/>
            </a:pPr>
            <a:r>
              <a:rPr lang="en-US" sz="1200" b="0" i="0" u="none" strike="noStrike" dirty="0">
                <a:effectLst/>
                <a:latin typeface="+mn-lt"/>
                <a:cs typeface="Arial" panose="020B0604020202020204" pitchFamily="34" charset="0"/>
              </a:rPr>
              <a:t>Align Images and text as per rise layout.</a:t>
            </a:r>
            <a:endParaRPr lang="en-IN" sz="1200" b="0" i="0"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G" b="0" i="0" u="none" strike="noStrike" dirty="0">
                <a:solidFill>
                  <a:srgbClr val="2C2C2C"/>
                </a:solidFill>
                <a:effectLst/>
                <a:latin typeface="adobe-clean"/>
              </a:rPr>
              <a:t> 679321652</a:t>
            </a:r>
            <a:br>
              <a:rPr lang="en-US" dirty="0">
                <a:latin typeface="+mn-lt"/>
                <a:cs typeface="+mn-lt"/>
              </a:rPr>
            </a:br>
            <a:endParaRPr lang="en-US" sz="1200" b="1" dirty="0">
              <a:latin typeface="+mn-lt"/>
              <a:cs typeface="Arial" panose="020B0604020202020204" pitchFamily="34" charset="0"/>
            </a:endParaRPr>
          </a:p>
        </p:txBody>
      </p:sp>
      <p:sp>
        <p:nvSpPr>
          <p:cNvPr id="4" name="Slide Number Placeholder 3"/>
          <p:cNvSpPr>
            <a:spLocks noGrp="1"/>
          </p:cNvSpPr>
          <p:nvPr>
            <p:ph type="sldNum" sz="quarter" idx="5"/>
          </p:nvPr>
        </p:nvSpPr>
        <p:spPr/>
        <p:txBody>
          <a:bodyPr/>
          <a:lstStyle/>
          <a:p>
            <a:fld id="{351E557E-5515-4674-B7CA-4465A7A70215}" type="slidenum">
              <a:rPr lang="en-IN" smtClean="0"/>
              <a:t>42</a:t>
            </a:fld>
            <a:endParaRPr lang="en-IN"/>
          </a:p>
        </p:txBody>
      </p:sp>
    </p:spTree>
    <p:extLst>
      <p:ext uri="{BB962C8B-B14F-4D97-AF65-F5344CB8AC3E}">
        <p14:creationId xmlns:p14="http://schemas.microsoft.com/office/powerpoint/2010/main" val="239252251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fontAlgn="base">
              <a:defRPr/>
            </a:pPr>
            <a:r>
              <a:rPr lang="en-IN" sz="1200" b="1" i="0" u="none" strike="noStrike" dirty="0">
                <a:effectLst/>
                <a:latin typeface="+mn-lt"/>
                <a:cs typeface="Calibri"/>
              </a:rPr>
              <a:t>Rise</a:t>
            </a:r>
            <a:r>
              <a:rPr lang="en-IN" b="1" dirty="0">
                <a:cs typeface="Calibri"/>
              </a:rPr>
              <a:t> </a:t>
            </a:r>
            <a:r>
              <a:rPr lang="en-IN" b="1" dirty="0"/>
              <a:t>Topic 3</a:t>
            </a:r>
            <a:r>
              <a:rPr lang="en-IN" sz="1200" b="1" i="0" u="none" strike="noStrike" dirty="0">
                <a:effectLst/>
                <a:latin typeface="+mn-lt"/>
                <a:cs typeface="Calibri"/>
              </a:rPr>
              <a:t> and Section 1</a:t>
            </a:r>
            <a:endParaRPr lang="en-IN" sz="1200" b="1" i="0" u="none" strike="noStrike" dirty="0">
              <a:effectLst/>
              <a:latin typeface="+mn-lt"/>
              <a:ea typeface="Calibri"/>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Screen Type: </a:t>
            </a:r>
            <a:r>
              <a:rPr lang="en-IN" sz="1200" b="0" i="0" u="none" strike="noStrike" dirty="0">
                <a:effectLst/>
                <a:latin typeface="+mn-lt"/>
                <a:cs typeface="Arial" panose="020B0604020202020204" pitchFamily="34" charset="0"/>
              </a:rPr>
              <a:t>Carousel interactivity</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r>
              <a:rPr lang="en-US" sz="1200" b="0" i="0" dirty="0">
                <a:effectLst/>
                <a:latin typeface="+mn-lt"/>
                <a:cs typeface="Arial" panose="020B0604020202020204" pitchFamily="34" charset="0"/>
              </a:rPr>
              <a:t>This is the continuation of the previous screen.</a:t>
            </a:r>
          </a:p>
          <a:p>
            <a:pPr algn="l" rtl="0" fontAlgn="base">
              <a:buFont typeface="Arial" panose="020B0604020202020204" pitchFamily="34" charset="0"/>
              <a:buNone/>
            </a:pPr>
            <a:r>
              <a:rPr lang="en-US" sz="1200" b="0" i="0" u="none" strike="noStrike" dirty="0">
                <a:effectLst/>
                <a:latin typeface="+mn-lt"/>
                <a:cs typeface="Arial" panose="020B0604020202020204" pitchFamily="34" charset="0"/>
              </a:rPr>
              <a:t>Align Images and text as per rise layout.</a:t>
            </a:r>
            <a:endParaRPr lang="en-IN" sz="1200" b="0" i="0"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G" b="0" i="0" u="none" strike="noStrike" dirty="0">
                <a:solidFill>
                  <a:srgbClr val="2C2C2C"/>
                </a:solidFill>
                <a:effectLst/>
                <a:latin typeface="adobe-clean"/>
              </a:rPr>
              <a:t>466980863</a:t>
            </a:r>
            <a:br>
              <a:rPr lang="en-US" dirty="0">
                <a:latin typeface="+mn-lt"/>
                <a:cs typeface="+mn-lt"/>
              </a:rPr>
            </a:br>
            <a:endParaRPr lang="en-US" sz="1200" b="1" dirty="0">
              <a:latin typeface="+mn-lt"/>
              <a:cs typeface="Arial" panose="020B0604020202020204" pitchFamily="34" charset="0"/>
            </a:endParaRPr>
          </a:p>
        </p:txBody>
      </p:sp>
      <p:sp>
        <p:nvSpPr>
          <p:cNvPr id="4" name="Slide Number Placeholder 3"/>
          <p:cNvSpPr>
            <a:spLocks noGrp="1"/>
          </p:cNvSpPr>
          <p:nvPr>
            <p:ph type="sldNum" sz="quarter" idx="5"/>
          </p:nvPr>
        </p:nvSpPr>
        <p:spPr/>
        <p:txBody>
          <a:bodyPr/>
          <a:lstStyle/>
          <a:p>
            <a:fld id="{351E557E-5515-4674-B7CA-4465A7A70215}" type="slidenum">
              <a:rPr lang="en-IN" smtClean="0"/>
              <a:t>43</a:t>
            </a:fld>
            <a:endParaRPr lang="en-IN"/>
          </a:p>
        </p:txBody>
      </p:sp>
    </p:spTree>
    <p:extLst>
      <p:ext uri="{BB962C8B-B14F-4D97-AF65-F5344CB8AC3E}">
        <p14:creationId xmlns:p14="http://schemas.microsoft.com/office/powerpoint/2010/main" val="15610626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fontAlgn="base">
              <a:defRPr/>
            </a:pPr>
            <a:r>
              <a:rPr lang="en-IN" sz="1200" b="1" i="0" u="none" strike="noStrike" dirty="0">
                <a:effectLst/>
                <a:latin typeface="+mn-lt"/>
                <a:cs typeface="Calibri"/>
              </a:rPr>
              <a:t>Rise</a:t>
            </a:r>
            <a:r>
              <a:rPr lang="en-IN" b="1" dirty="0">
                <a:cs typeface="Calibri"/>
              </a:rPr>
              <a:t> </a:t>
            </a:r>
            <a:r>
              <a:rPr lang="en-IN" b="1" dirty="0"/>
              <a:t>Topic 3</a:t>
            </a:r>
            <a:r>
              <a:rPr lang="en-IN" sz="1200" b="1" i="0" u="none" strike="noStrike" dirty="0">
                <a:effectLst/>
                <a:latin typeface="+mn-lt"/>
                <a:cs typeface="Calibri"/>
              </a:rPr>
              <a:t> and Section 1</a:t>
            </a:r>
            <a:endParaRPr lang="en-IN" sz="1200" b="1" i="0" u="none" strike="noStrike" dirty="0">
              <a:effectLst/>
              <a:latin typeface="+mn-lt"/>
              <a:ea typeface="Calibri"/>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Screen Type: </a:t>
            </a:r>
            <a:r>
              <a:rPr lang="en-IN" sz="1200" b="0" i="0" u="none" strike="noStrike" dirty="0">
                <a:effectLst/>
                <a:latin typeface="+mn-lt"/>
                <a:cs typeface="Arial" panose="020B0604020202020204" pitchFamily="34" charset="0"/>
              </a:rPr>
              <a:t>Carousel interactivity with divider</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r>
              <a:rPr lang="en-US" sz="1200" b="0" i="0" dirty="0">
                <a:effectLst/>
                <a:latin typeface="+mn-lt"/>
                <a:cs typeface="Arial" panose="020B0604020202020204" pitchFamily="34" charset="0"/>
              </a:rPr>
              <a:t>This is the continuation of the previous screen.</a:t>
            </a:r>
          </a:p>
          <a:p>
            <a:pPr algn="l" rtl="0" fontAlgn="base">
              <a:buFont typeface="Arial" panose="020B0604020202020204" pitchFamily="34" charset="0"/>
              <a:buNone/>
            </a:pPr>
            <a:r>
              <a:rPr lang="en-US" sz="1200" b="0" i="0" u="none" strike="noStrike" dirty="0">
                <a:effectLst/>
                <a:latin typeface="+mn-lt"/>
                <a:cs typeface="Arial" panose="020B0604020202020204" pitchFamily="34" charset="0"/>
              </a:rPr>
              <a:t>Align Images and text as per rise layout.</a:t>
            </a:r>
            <a:endParaRPr lang="en-IN" sz="1200" b="0" i="0"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G" b="0" i="0" u="none" strike="noStrike" dirty="0">
                <a:solidFill>
                  <a:srgbClr val="2C2C2C"/>
                </a:solidFill>
                <a:effectLst/>
                <a:latin typeface="adobe-clean"/>
              </a:rPr>
              <a:t>834925446</a:t>
            </a:r>
            <a:br>
              <a:rPr lang="en-US" dirty="0">
                <a:latin typeface="+mn-lt"/>
                <a:cs typeface="+mn-lt"/>
              </a:rPr>
            </a:br>
            <a:endParaRPr lang="en-US" sz="1200" b="1" dirty="0">
              <a:latin typeface="+mn-lt"/>
              <a:cs typeface="Arial" panose="020B0604020202020204" pitchFamily="34" charset="0"/>
            </a:endParaRPr>
          </a:p>
        </p:txBody>
      </p:sp>
      <p:sp>
        <p:nvSpPr>
          <p:cNvPr id="4" name="Slide Number Placeholder 3"/>
          <p:cNvSpPr>
            <a:spLocks noGrp="1"/>
          </p:cNvSpPr>
          <p:nvPr>
            <p:ph type="sldNum" sz="quarter" idx="5"/>
          </p:nvPr>
        </p:nvSpPr>
        <p:spPr/>
        <p:txBody>
          <a:bodyPr/>
          <a:lstStyle/>
          <a:p>
            <a:fld id="{351E557E-5515-4674-B7CA-4465A7A70215}" type="slidenum">
              <a:rPr lang="en-IN" smtClean="0"/>
              <a:t>44</a:t>
            </a:fld>
            <a:endParaRPr lang="en-IN"/>
          </a:p>
        </p:txBody>
      </p:sp>
    </p:spTree>
    <p:extLst>
      <p:ext uri="{BB962C8B-B14F-4D97-AF65-F5344CB8AC3E}">
        <p14:creationId xmlns:p14="http://schemas.microsoft.com/office/powerpoint/2010/main" val="280414163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0.5 min</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Screen Type: </a:t>
            </a:r>
            <a:r>
              <a:rPr lang="en-IN" sz="1200" b="0" i="0" u="none" strike="noStrike" dirty="0">
                <a:effectLst/>
                <a:latin typeface="+mn-lt"/>
                <a:cs typeface="Arial" panose="020B0604020202020204" pitchFamily="34" charset="0"/>
              </a:rPr>
              <a:t>Question</a:t>
            </a:r>
          </a:p>
          <a:p>
            <a:pPr algn="l" rtl="0" fontAlgn="base"/>
            <a:endParaRPr lang="en-IN"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Arial" panose="020B0604020202020204" pitchFamily="34" charset="0"/>
              </a:rPr>
              <a:t>Rise Quiz</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buFont typeface="Arial" panose="020B0604020202020204" pitchFamily="34" charset="0"/>
              <a:buNone/>
            </a:pPr>
            <a:r>
              <a:rPr lang="en-US" sz="1200" b="0" i="0" u="none" strike="noStrike" dirty="0">
                <a:effectLst/>
                <a:latin typeface="+mn-lt"/>
                <a:cs typeface="Arial" panose="020B0604020202020204" pitchFamily="34" charset="0"/>
              </a:rPr>
              <a:t>Use the question screen for the question.</a:t>
            </a:r>
          </a:p>
          <a:p>
            <a:pPr algn="l" rtl="0" fontAlgn="base">
              <a:buFont typeface="Arial" panose="020B0604020202020204" pitchFamily="34" charset="0"/>
              <a:buNone/>
            </a:pPr>
            <a:endParaRPr lang="en-US"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 typeface="Arial" panose="020B0604020202020204" pitchFamily="34" charset="0"/>
              <a:buNone/>
              <a:tabLst/>
              <a:defRPr/>
            </a:pPr>
            <a:r>
              <a:rPr lang="en-US" b="1" dirty="0"/>
              <a:t>Correct Answer:</a:t>
            </a:r>
            <a:br>
              <a:rPr lang="en-US" dirty="0"/>
            </a:br>
            <a:r>
              <a:rPr lang="en-US" dirty="0"/>
              <a:t>B) They help measure progress and track success.</a:t>
            </a:r>
          </a:p>
          <a:p>
            <a:pPr marL="0" marR="0" lvl="0" indent="0" algn="l" defTabSz="914400" rtl="0" eaLnBrk="1" fontAlgn="base" latinLnBrk="0" hangingPunct="1">
              <a:lnSpc>
                <a:spcPct val="100000"/>
              </a:lnSpc>
              <a:spcBef>
                <a:spcPts val="0"/>
              </a:spcBef>
              <a:spcAft>
                <a:spcPts val="0"/>
              </a:spcAft>
              <a:buClrTx/>
              <a:buSzTx/>
              <a:buFont typeface="Arial" panose="020B0604020202020204" pitchFamily="34" charset="0"/>
              <a:buNone/>
              <a:tabLst/>
              <a:defRPr/>
            </a:pPr>
            <a:r>
              <a:rPr lang="en-US" b="1" dirty="0"/>
              <a:t>Feedback:</a:t>
            </a:r>
            <a:endParaRPr lang="en-US" dirty="0"/>
          </a:p>
          <a:p>
            <a:r>
              <a:rPr lang="en-US" b="1" dirty="0"/>
              <a:t>Correct Answer Feedback:</a:t>
            </a:r>
            <a:br>
              <a:rPr lang="en-US" dirty="0"/>
            </a:br>
            <a:r>
              <a:rPr lang="en-US" i="1" dirty="0"/>
              <a:t>That's right! KPIs are essential for measuring progress and ensuring that change management initiatives are on track to meet their objectives.</a:t>
            </a:r>
          </a:p>
          <a:p>
            <a:r>
              <a:rPr lang="en-US" b="1" dirty="0"/>
              <a:t>Incorrect Answer Feedback:</a:t>
            </a:r>
            <a:endParaRPr lang="en-US" dirty="0"/>
          </a:p>
          <a:p>
            <a:pPr marL="742950" lvl="1" indent="-285750">
              <a:buFont typeface="Arial" panose="020B0604020202020204" pitchFamily="34" charset="0"/>
              <a:buChar char="•"/>
            </a:pPr>
            <a:r>
              <a:rPr lang="en-US" b="1" i="1" dirty="0"/>
              <a:t>A:</a:t>
            </a:r>
            <a:r>
              <a:rPr lang="en-US" i="1" dirty="0"/>
              <a:t> No. KPIs are designed to track changes and their impact, not to avoid making changes.</a:t>
            </a:r>
          </a:p>
          <a:p>
            <a:pPr marL="742950" lvl="1" indent="-285750">
              <a:buFont typeface="Arial" panose="020B0604020202020204" pitchFamily="34" charset="0"/>
              <a:buChar char="•"/>
            </a:pPr>
            <a:r>
              <a:rPr lang="en-US" b="1" i="1" dirty="0"/>
              <a:t>C:</a:t>
            </a:r>
            <a:r>
              <a:rPr lang="en-US" i="1" dirty="0"/>
              <a:t> Incorrect! KPIs complement feedback by providing measurable outcomes; they don’t eliminate the need for feedback.</a:t>
            </a:r>
          </a:p>
          <a:p>
            <a:pPr marL="742950" lvl="1" indent="-285750">
              <a:buFont typeface="Arial" panose="020B0604020202020204" pitchFamily="34" charset="0"/>
              <a:buChar char="•"/>
            </a:pPr>
            <a:r>
              <a:rPr lang="en-US" b="1" i="1" dirty="0"/>
              <a:t>D:</a:t>
            </a:r>
            <a:r>
              <a:rPr lang="en-US" i="1" dirty="0"/>
              <a:t> Not quite! KPIs do not reduce communication; they facilitate it by providing clear metrics for progress tracking.</a:t>
            </a:r>
            <a:endParaRPr lang="en-IN" sz="1200" b="0" i="1"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r>
              <a:rPr lang="en-US" b="0" i="0" u="none" strike="noStrike" dirty="0">
                <a:solidFill>
                  <a:srgbClr val="707070"/>
                </a:solidFill>
                <a:effectLst/>
                <a:latin typeface="adobe-clean"/>
              </a:rPr>
              <a:t>NA</a:t>
            </a:r>
            <a:endParaRPr lang="en-UG" dirty="0"/>
          </a:p>
          <a:p>
            <a:pPr marL="0" marR="0" lvl="0" indent="0" algn="l" defTabSz="914400" rtl="0" eaLnBrk="1" fontAlgn="auto" latinLnBrk="0" hangingPunct="1">
              <a:lnSpc>
                <a:spcPct val="100000"/>
              </a:lnSpc>
              <a:spcBef>
                <a:spcPts val="0"/>
              </a:spcBef>
              <a:spcAft>
                <a:spcPts val="0"/>
              </a:spcAft>
              <a:buClrTx/>
              <a:buSzTx/>
              <a:buFontTx/>
              <a:buNone/>
              <a:tabLst/>
              <a:defRPr/>
            </a:pPr>
            <a:br>
              <a:rPr lang="en-US" dirty="0">
                <a:latin typeface="+mn-lt"/>
                <a:cs typeface="+mn-lt"/>
              </a:rPr>
            </a:br>
            <a:endParaRPr lang="en-IN" sz="1200" b="0" i="0" dirty="0">
              <a:effectLst/>
              <a:latin typeface="+mn-lt"/>
              <a:cs typeface="Arial" panose="020B0604020202020204" pitchFamily="34" charset="0"/>
            </a:endParaRPr>
          </a:p>
          <a:p>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45</a:t>
            </a:fld>
            <a:endParaRPr lang="en-US"/>
          </a:p>
        </p:txBody>
      </p:sp>
    </p:spTree>
    <p:extLst>
      <p:ext uri="{BB962C8B-B14F-4D97-AF65-F5344CB8AC3E}">
        <p14:creationId xmlns:p14="http://schemas.microsoft.com/office/powerpoint/2010/main" val="275178861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0.5 min</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Screen Type: </a:t>
            </a:r>
            <a:r>
              <a:rPr lang="en-IN" sz="1200" b="0" i="0" u="none" strike="noStrike" dirty="0">
                <a:effectLst/>
                <a:latin typeface="+mn-lt"/>
                <a:cs typeface="Arial" panose="020B0604020202020204" pitchFamily="34" charset="0"/>
              </a:rPr>
              <a:t>Question</a:t>
            </a:r>
          </a:p>
          <a:p>
            <a:pPr algn="l" rtl="0" fontAlgn="base"/>
            <a:endParaRPr lang="en-IN"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Arial" panose="020B0604020202020204" pitchFamily="34" charset="0"/>
              </a:rPr>
              <a:t>Rise Quiz</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buFont typeface="Arial" panose="020B0604020202020204" pitchFamily="34" charset="0"/>
              <a:buNone/>
            </a:pPr>
            <a:r>
              <a:rPr lang="en-US" sz="1200" b="0" i="0" u="none" strike="noStrike" dirty="0">
                <a:effectLst/>
                <a:latin typeface="+mn-lt"/>
                <a:cs typeface="Arial" panose="020B0604020202020204" pitchFamily="34" charset="0"/>
              </a:rPr>
              <a:t>Use the question screen for the question.</a:t>
            </a:r>
          </a:p>
          <a:p>
            <a:endParaRPr lang="en-US" sz="1200" b="1" dirty="0">
              <a:latin typeface="+mn-lt"/>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Correct Answer:</a:t>
            </a:r>
            <a:br>
              <a:rPr lang="en-US" dirty="0"/>
            </a:br>
            <a:r>
              <a:rPr lang="en-US" dirty="0"/>
              <a:t>A) To identify trends and areas for improvement.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G" dirty="0"/>
          </a:p>
          <a:p>
            <a:r>
              <a:rPr lang="en-US" b="1" dirty="0"/>
              <a:t>Feedback:</a:t>
            </a:r>
            <a:endParaRPr lang="en-US" dirty="0"/>
          </a:p>
          <a:p>
            <a:pPr>
              <a:buFont typeface="Arial" panose="020B0604020202020204" pitchFamily="34" charset="0"/>
              <a:buNone/>
            </a:pPr>
            <a:r>
              <a:rPr lang="en-US" b="1" dirty="0"/>
              <a:t>Correct Answer Feedback:</a:t>
            </a:r>
            <a:br>
              <a:rPr lang="en-US" dirty="0"/>
            </a:br>
            <a:r>
              <a:rPr lang="en-US" i="1" dirty="0"/>
              <a:t>That's right! Feedback helps to identify trends, gaps, and areas for improvement, which is crucial for optimizing change management strategies.</a:t>
            </a:r>
          </a:p>
          <a:p>
            <a:pPr>
              <a:buFont typeface="Arial" panose="020B0604020202020204" pitchFamily="34" charset="0"/>
              <a:buNone/>
            </a:pPr>
            <a:endParaRPr lang="en-US" b="1" dirty="0"/>
          </a:p>
          <a:p>
            <a:pPr>
              <a:buFont typeface="Arial" panose="020B0604020202020204" pitchFamily="34" charset="0"/>
              <a:buNone/>
            </a:pPr>
            <a:r>
              <a:rPr lang="en-US" b="1" dirty="0"/>
              <a:t>Incorrect Answer Feedback:</a:t>
            </a:r>
            <a:endParaRPr lang="en-US" dirty="0"/>
          </a:p>
          <a:p>
            <a:pPr marL="742950" lvl="1" indent="-285750">
              <a:buFont typeface="Arial" panose="020B0604020202020204" pitchFamily="34" charset="0"/>
              <a:buChar char="•"/>
            </a:pPr>
            <a:r>
              <a:rPr lang="en-US" b="1" i="1" dirty="0"/>
              <a:t>B:</a:t>
            </a:r>
            <a:r>
              <a:rPr lang="en-US" i="1" dirty="0"/>
              <a:t> No. Feedback is not used to increase KPIs but to enhance understanding of the change’s effectiveness.</a:t>
            </a:r>
          </a:p>
          <a:p>
            <a:pPr marL="742950" lvl="1" indent="-285750">
              <a:buFont typeface="Arial" panose="020B0604020202020204" pitchFamily="34" charset="0"/>
              <a:buChar char="•"/>
            </a:pPr>
            <a:r>
              <a:rPr lang="en-US" b="1" i="1" dirty="0"/>
              <a:t>C:</a:t>
            </a:r>
            <a:r>
              <a:rPr lang="en-US" i="1" dirty="0"/>
              <a:t> Incorrect! Feedback helps address and reduce resistance but doesn’t eliminate it entirely.</a:t>
            </a:r>
          </a:p>
          <a:p>
            <a:pPr marL="742950" lvl="1" indent="-285750">
              <a:buFont typeface="Arial" panose="020B0604020202020204" pitchFamily="34" charset="0"/>
              <a:buChar char="•"/>
            </a:pPr>
            <a:r>
              <a:rPr lang="en-US" b="1" i="1" dirty="0"/>
              <a:t>D:</a:t>
            </a:r>
            <a:r>
              <a:rPr lang="en-US" i="1" dirty="0"/>
              <a:t> Not quite! Feedback is collected to gather data on change effectiveness, not to avoid it.</a:t>
            </a:r>
            <a:endParaRPr lang="en-IN" sz="1200" b="0" i="1"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r>
              <a:rPr lang="en-US" b="0" i="0" u="none" strike="noStrike" dirty="0">
                <a:solidFill>
                  <a:srgbClr val="707070"/>
                </a:solidFill>
                <a:effectLst/>
                <a:latin typeface="adobe-clean"/>
              </a:rPr>
              <a:t>NA</a:t>
            </a:r>
            <a:endParaRPr lang="en-UG" dirty="0"/>
          </a:p>
          <a:p>
            <a:pPr marL="0" marR="0" lvl="0" indent="0" algn="l" defTabSz="914400" rtl="0" eaLnBrk="1" fontAlgn="auto" latinLnBrk="0" hangingPunct="1">
              <a:lnSpc>
                <a:spcPct val="100000"/>
              </a:lnSpc>
              <a:spcBef>
                <a:spcPts val="0"/>
              </a:spcBef>
              <a:spcAft>
                <a:spcPts val="0"/>
              </a:spcAft>
              <a:buClrTx/>
              <a:buSzTx/>
              <a:buFontTx/>
              <a:buNone/>
              <a:tabLst/>
              <a:defRPr/>
            </a:pPr>
            <a:br>
              <a:rPr lang="en-US" dirty="0">
                <a:latin typeface="+mn-lt"/>
                <a:cs typeface="+mn-lt"/>
              </a:rPr>
            </a:br>
            <a:endParaRPr lang="en-IN" sz="1200" b="0" i="0" dirty="0">
              <a:effectLst/>
              <a:latin typeface="+mn-lt"/>
              <a:cs typeface="Arial" panose="020B0604020202020204" pitchFamily="34" charset="0"/>
            </a:endParaRPr>
          </a:p>
        </p:txBody>
      </p:sp>
      <p:sp>
        <p:nvSpPr>
          <p:cNvPr id="4" name="Slide Number Placeholder 3"/>
          <p:cNvSpPr>
            <a:spLocks noGrp="1"/>
          </p:cNvSpPr>
          <p:nvPr>
            <p:ph type="sldNum" sz="quarter" idx="5"/>
          </p:nvPr>
        </p:nvSpPr>
        <p:spPr/>
        <p:txBody>
          <a:bodyPr/>
          <a:lstStyle/>
          <a:p>
            <a:fld id="{4B343387-4FD4-4B31-B095-AB04F9B0EB4B}" type="slidenum">
              <a:rPr lang="en-US" smtClean="0"/>
              <a:t>46</a:t>
            </a:fld>
            <a:endParaRPr lang="en-US"/>
          </a:p>
        </p:txBody>
      </p:sp>
    </p:spTree>
    <p:extLst>
      <p:ext uri="{BB962C8B-B14F-4D97-AF65-F5344CB8AC3E}">
        <p14:creationId xmlns:p14="http://schemas.microsoft.com/office/powerpoint/2010/main" val="17306085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0.5 min</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Screen Type: </a:t>
            </a:r>
            <a:r>
              <a:rPr lang="en-IN" sz="1200" b="0" i="0" u="none" strike="noStrike" dirty="0">
                <a:effectLst/>
                <a:latin typeface="+mn-lt"/>
                <a:cs typeface="Arial" panose="020B0604020202020204" pitchFamily="34" charset="0"/>
              </a:rPr>
              <a:t>Question</a:t>
            </a:r>
          </a:p>
          <a:p>
            <a:pPr algn="l" rtl="0" fontAlgn="base"/>
            <a:endParaRPr lang="en-IN" sz="1200" b="0" i="0" u="none" strike="noStrike"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1" i="0" u="none" strike="noStrike" dirty="0">
                <a:effectLst/>
                <a:latin typeface="+mn-lt"/>
                <a:cs typeface="Arial" panose="020B0604020202020204" pitchFamily="34" charset="0"/>
              </a:rPr>
              <a:t>Rise Quiz</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buFont typeface="Arial" panose="020B0604020202020204" pitchFamily="34" charset="0"/>
              <a:buNone/>
            </a:pPr>
            <a:r>
              <a:rPr lang="en-US" sz="1200" b="0" i="0" u="none" strike="noStrike" dirty="0">
                <a:effectLst/>
                <a:latin typeface="+mn-lt"/>
                <a:cs typeface="Arial" panose="020B0604020202020204" pitchFamily="34" charset="0"/>
              </a:rPr>
              <a:t>Use the question screen for the question.</a:t>
            </a:r>
          </a:p>
          <a:p>
            <a:pPr algn="l" rtl="0" fontAlgn="base">
              <a:buFont typeface="Arial" panose="020B0604020202020204" pitchFamily="34" charset="0"/>
              <a:buNone/>
            </a:pPr>
            <a:endParaRPr lang="en-US" sz="1200" b="0" i="0" u="none" strike="noStrike" dirty="0">
              <a:effectLst/>
              <a:latin typeface="+mn-lt"/>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Correct Answer:</a:t>
            </a:r>
            <a:br>
              <a:rPr lang="en-US" dirty="0"/>
            </a:br>
            <a:r>
              <a:rPr lang="en-US" dirty="0"/>
              <a:t>B) Adoption Rates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b="0" i="0" dirty="0">
              <a:effectLst/>
              <a:latin typeface="+mn-lt"/>
              <a:cs typeface="Arial" panose="020B0604020202020204" pitchFamily="34" charset="0"/>
            </a:endParaRPr>
          </a:p>
          <a:p>
            <a:r>
              <a:rPr lang="en-US" b="1" dirty="0"/>
              <a:t>Feedback:</a:t>
            </a:r>
            <a:endParaRPr lang="en-US" dirty="0"/>
          </a:p>
          <a:p>
            <a:pPr>
              <a:buFont typeface="Arial" panose="020B0604020202020204" pitchFamily="34" charset="0"/>
              <a:buNone/>
            </a:pPr>
            <a:r>
              <a:rPr lang="en-US" b="1" dirty="0"/>
              <a:t>Correct Answer Feedback:</a:t>
            </a:r>
            <a:br>
              <a:rPr lang="en-US" dirty="0"/>
            </a:br>
            <a:r>
              <a:rPr lang="en-US" i="1" dirty="0"/>
              <a:t>That's right! Adoption Rates measure how effectively users embrace new tools or processes introduced during a change initiative.</a:t>
            </a:r>
          </a:p>
          <a:p>
            <a:pPr>
              <a:buFont typeface="Arial" panose="020B0604020202020204" pitchFamily="34" charset="0"/>
              <a:buNone/>
            </a:pPr>
            <a:endParaRPr lang="en-US" i="1" dirty="0"/>
          </a:p>
          <a:p>
            <a:pPr>
              <a:buFont typeface="Arial" panose="020B0604020202020204" pitchFamily="34" charset="0"/>
              <a:buNone/>
            </a:pPr>
            <a:r>
              <a:rPr lang="en-US" b="1" dirty="0"/>
              <a:t>Incorrect Answer Feedback:</a:t>
            </a:r>
            <a:endParaRPr lang="en-US" dirty="0"/>
          </a:p>
          <a:p>
            <a:pPr marL="742950" lvl="1" indent="-285750">
              <a:buFont typeface="Arial" panose="020B0604020202020204" pitchFamily="34" charset="0"/>
              <a:buChar char="•"/>
            </a:pPr>
            <a:r>
              <a:rPr lang="en-US" b="1" i="1" dirty="0"/>
              <a:t>A:</a:t>
            </a:r>
            <a:r>
              <a:rPr lang="en-US" i="1" dirty="0"/>
              <a:t> No, NRR measures revenue retention, not user adoption.</a:t>
            </a:r>
          </a:p>
          <a:p>
            <a:pPr marL="742950" lvl="1" indent="-285750">
              <a:buFont typeface="Arial" panose="020B0604020202020204" pitchFamily="34" charset="0"/>
              <a:buChar char="•"/>
            </a:pPr>
            <a:r>
              <a:rPr lang="en-US" b="1" i="1" dirty="0"/>
              <a:t>C:</a:t>
            </a:r>
            <a:r>
              <a:rPr lang="en-US" i="1" dirty="0"/>
              <a:t> Incorrect! Employee Satisfaction measures morale, not how users adopt new tools or processes.</a:t>
            </a:r>
          </a:p>
          <a:p>
            <a:pPr marL="742950" lvl="1" indent="-285750">
              <a:buFont typeface="Arial" panose="020B0604020202020204" pitchFamily="34" charset="0"/>
              <a:buChar char="•"/>
            </a:pPr>
            <a:r>
              <a:rPr lang="en-US" b="1" i="1" dirty="0"/>
              <a:t>D:</a:t>
            </a:r>
            <a:r>
              <a:rPr lang="en-US" i="1" dirty="0"/>
              <a:t> Not quite! Time to Market tracks product development timelines, not user adoption of new systems.</a:t>
            </a:r>
            <a:endParaRPr lang="en-IN" sz="1200" b="0" i="1"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r>
              <a:rPr lang="en-US" b="0" i="0" u="none" strike="noStrike" dirty="0">
                <a:solidFill>
                  <a:srgbClr val="707070"/>
                </a:solidFill>
                <a:effectLst/>
                <a:latin typeface="adobe-clean"/>
              </a:rPr>
              <a:t>NA</a:t>
            </a:r>
            <a:endParaRPr lang="en-UG" dirty="0"/>
          </a:p>
          <a:p>
            <a:pPr marL="0" marR="0" lvl="0" indent="0" algn="l" defTabSz="914400" rtl="0" eaLnBrk="1" fontAlgn="auto" latinLnBrk="0" hangingPunct="1">
              <a:lnSpc>
                <a:spcPct val="100000"/>
              </a:lnSpc>
              <a:spcBef>
                <a:spcPts val="0"/>
              </a:spcBef>
              <a:spcAft>
                <a:spcPts val="0"/>
              </a:spcAft>
              <a:buClrTx/>
              <a:buSzTx/>
              <a:buFontTx/>
              <a:buNone/>
              <a:tabLst/>
              <a:defRPr/>
            </a:pPr>
            <a:br>
              <a:rPr lang="en-US" dirty="0">
                <a:latin typeface="+mn-lt"/>
                <a:cs typeface="+mn-lt"/>
              </a:rPr>
            </a:br>
            <a:endParaRPr lang="en-US" dirty="0"/>
          </a:p>
        </p:txBody>
      </p:sp>
      <p:sp>
        <p:nvSpPr>
          <p:cNvPr id="4" name="Slide Number Placeholder 3"/>
          <p:cNvSpPr>
            <a:spLocks noGrp="1"/>
          </p:cNvSpPr>
          <p:nvPr>
            <p:ph type="sldNum" sz="quarter" idx="5"/>
          </p:nvPr>
        </p:nvSpPr>
        <p:spPr/>
        <p:txBody>
          <a:bodyPr/>
          <a:lstStyle/>
          <a:p>
            <a:fld id="{4B343387-4FD4-4B31-B095-AB04F9B0EB4B}" type="slidenum">
              <a:rPr lang="en-US" smtClean="0"/>
              <a:t>47</a:t>
            </a:fld>
            <a:endParaRPr lang="en-US"/>
          </a:p>
        </p:txBody>
      </p:sp>
    </p:spTree>
    <p:extLst>
      <p:ext uri="{BB962C8B-B14F-4D97-AF65-F5344CB8AC3E}">
        <p14:creationId xmlns:p14="http://schemas.microsoft.com/office/powerpoint/2010/main" val="146527986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0.5 min</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Screen Type: </a:t>
            </a:r>
            <a:r>
              <a:rPr lang="en-IN" sz="1200" b="0" i="0" u="none" strike="noStrike" dirty="0">
                <a:effectLst/>
                <a:latin typeface="+mn-lt"/>
                <a:cs typeface="Arial" panose="020B0604020202020204" pitchFamily="34" charset="0"/>
              </a:rPr>
              <a:t>Text with a list</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buFont typeface="Arial" panose="020B0604020202020204" pitchFamily="34" charset="0"/>
              <a:buNone/>
            </a:pPr>
            <a:r>
              <a:rPr lang="en-US"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r>
              <a:rPr lang="en-US" b="0" i="0" u="none" strike="noStrike" dirty="0">
                <a:solidFill>
                  <a:srgbClr val="707070"/>
                </a:solidFill>
                <a:effectLst/>
                <a:latin typeface="adobe-clean"/>
              </a:rPr>
              <a:t>NA</a:t>
            </a:r>
            <a:endParaRPr lang="en-UG" dirty="0"/>
          </a:p>
        </p:txBody>
      </p:sp>
      <p:sp>
        <p:nvSpPr>
          <p:cNvPr id="4" name="Slide Number Placeholder 3"/>
          <p:cNvSpPr>
            <a:spLocks noGrp="1"/>
          </p:cNvSpPr>
          <p:nvPr>
            <p:ph type="sldNum" sz="quarter" idx="5"/>
          </p:nvPr>
        </p:nvSpPr>
        <p:spPr/>
        <p:txBody>
          <a:bodyPr/>
          <a:lstStyle/>
          <a:p>
            <a:fld id="{4B343387-4FD4-4B31-B095-AB04F9B0EB4B}" type="slidenum">
              <a:rPr lang="en-US" smtClean="0"/>
              <a:t>48</a:t>
            </a:fld>
            <a:endParaRPr lang="en-US"/>
          </a:p>
        </p:txBody>
      </p:sp>
    </p:spTree>
    <p:extLst>
      <p:ext uri="{BB962C8B-B14F-4D97-AF65-F5344CB8AC3E}">
        <p14:creationId xmlns:p14="http://schemas.microsoft.com/office/powerpoint/2010/main" val="21421340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fontAlgn="base"/>
            <a:r>
              <a:rPr lang="en-IN" sz="1200" b="1" i="0" u="none" strike="noStrike" dirty="0">
                <a:effectLst/>
                <a:latin typeface="+mn-lt"/>
                <a:cs typeface="Calibri"/>
              </a:rPr>
              <a:t>Screen Type: </a:t>
            </a:r>
            <a:r>
              <a:rPr lang="en-IN" dirty="0">
                <a:cs typeface="Calibri"/>
              </a:rPr>
              <a:t>Landing page with Objectives of</a:t>
            </a:r>
            <a:r>
              <a:rPr lang="en-IN" sz="1200" b="0" i="0" u="none" strike="noStrike" dirty="0">
                <a:effectLst/>
                <a:latin typeface="+mn-lt"/>
                <a:cs typeface="Calibri"/>
              </a:rPr>
              <a:t> Course 3</a:t>
            </a:r>
            <a:endParaRPr lang="en-IN" sz="1200" b="0" i="0" dirty="0">
              <a:effectLst/>
              <a:latin typeface="+mn-lt"/>
              <a:ea typeface="Calibri"/>
              <a:cs typeface="Calibri"/>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r>
              <a:rPr lang="en-US" sz="1200" b="0" i="0" dirty="0">
                <a:effectLst/>
                <a:latin typeface="+mn-lt"/>
                <a:cs typeface="Arial" panose="020B0604020202020204" pitchFamily="34" charset="0"/>
              </a:rPr>
              <a:t>This is the continuation of the previous screen.</a:t>
            </a:r>
          </a:p>
          <a:p>
            <a:pPr algn="l" rtl="0" fontAlgn="base">
              <a:buFont typeface="Arial" panose="020B0604020202020204" pitchFamily="34" charset="0"/>
              <a:buNone/>
            </a:pPr>
            <a:r>
              <a:rPr lang="en-US" dirty="0">
                <a:cs typeface="Calibri"/>
              </a:rPr>
              <a:t>This</a:t>
            </a:r>
            <a:r>
              <a:rPr lang="en-US" sz="1200" b="0" i="0" u="none" strike="noStrike" dirty="0">
                <a:effectLst/>
                <a:latin typeface="+mn-lt"/>
                <a:cs typeface="Calibri"/>
              </a:rPr>
              <a:t> will be the introduction screen visible with the index of the chapters.</a:t>
            </a:r>
            <a:endParaRPr lang="en-IN" sz="1200" b="0" i="0" dirty="0">
              <a:effectLst/>
              <a:latin typeface="+mn-lt"/>
              <a:cs typeface="Calibri"/>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mn-lt"/>
                <a:cs typeface="+mn-lt"/>
              </a:rPr>
              <a:t>NA</a:t>
            </a:r>
            <a:endParaRPr lang="en-IN" sz="1200" b="0" i="0" dirty="0">
              <a:effectLst/>
              <a:latin typeface="+mn-lt"/>
              <a:cs typeface="Arial" panose="020B0604020202020204" pitchFamily="34" charset="0"/>
            </a:endParaRPr>
          </a:p>
        </p:txBody>
      </p:sp>
      <p:sp>
        <p:nvSpPr>
          <p:cNvPr id="4" name="Slide Number Placeholder 3"/>
          <p:cNvSpPr>
            <a:spLocks noGrp="1"/>
          </p:cNvSpPr>
          <p:nvPr>
            <p:ph type="sldNum" sz="quarter" idx="5"/>
          </p:nvPr>
        </p:nvSpPr>
        <p:spPr/>
        <p:txBody>
          <a:bodyPr/>
          <a:lstStyle/>
          <a:p>
            <a:fld id="{351E557E-5515-4674-B7CA-4465A7A70215}" type="slidenum">
              <a:rPr lang="en-IN" smtClean="0"/>
              <a:t>5</a:t>
            </a:fld>
            <a:endParaRPr lang="en-IN"/>
          </a:p>
        </p:txBody>
      </p:sp>
    </p:spTree>
    <p:extLst>
      <p:ext uri="{BB962C8B-B14F-4D97-AF65-F5344CB8AC3E}">
        <p14:creationId xmlns:p14="http://schemas.microsoft.com/office/powerpoint/2010/main" val="35837228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Calibri"/>
              </a:rPr>
              <a:t>Screen Duration: </a:t>
            </a:r>
            <a:r>
              <a:rPr lang="en-IN" sz="1200" b="0" i="0" u="none" strike="noStrike" dirty="0">
                <a:effectLst/>
                <a:latin typeface="+mn-lt"/>
                <a:cs typeface="Calibri"/>
              </a:rPr>
              <a:t>NA</a:t>
            </a:r>
            <a:endParaRPr lang="en-IN" sz="1200" b="0" i="0" dirty="0">
              <a:effectLst/>
              <a:latin typeface="+mn-lt"/>
              <a:cs typeface="Calibri"/>
            </a:endParaRPr>
          </a:p>
          <a:p>
            <a:pPr algn="l" rtl="0" fontAlgn="base"/>
            <a:r>
              <a:rPr lang="en-IN" sz="1200" b="0" i="0" dirty="0">
                <a:effectLst/>
                <a:latin typeface="+mn-lt"/>
                <a:cs typeface="Calibri"/>
              </a:rPr>
              <a:t>​</a:t>
            </a:r>
            <a:endParaRPr lang="en-IN" sz="1200" b="0" i="0" dirty="0">
              <a:effectLst/>
              <a:latin typeface="+mn-lt"/>
              <a:ea typeface="Calibri"/>
              <a:cs typeface="Calibri"/>
            </a:endParaRPr>
          </a:p>
          <a:p>
            <a:pPr fontAlgn="base"/>
            <a:r>
              <a:rPr lang="en-IN" sz="1200" b="1" i="0" u="none" strike="noStrike" dirty="0">
                <a:effectLst/>
                <a:latin typeface="+mn-lt"/>
                <a:cs typeface="Calibri"/>
              </a:rPr>
              <a:t>Screen Type: </a:t>
            </a:r>
            <a:r>
              <a:rPr lang="en-IN" dirty="0">
                <a:cs typeface="Calibri"/>
              </a:rPr>
              <a:t>Landing Page Index</a:t>
            </a:r>
            <a:r>
              <a:rPr lang="en-IN" sz="1200" b="0" i="0" u="none" strike="noStrike" dirty="0">
                <a:effectLst/>
                <a:latin typeface="+mn-lt"/>
                <a:cs typeface="Calibri"/>
              </a:rPr>
              <a:t> of Course 3</a:t>
            </a:r>
            <a:endParaRPr lang="en-IN" sz="1200" b="0" i="0" dirty="0">
              <a:effectLst/>
              <a:latin typeface="+mn-lt"/>
              <a:ea typeface="Calibri"/>
              <a:cs typeface="Calibri"/>
            </a:endParaRPr>
          </a:p>
          <a:p>
            <a:pPr algn="l" rtl="0" fontAlgn="base"/>
            <a:r>
              <a:rPr lang="en-IN" sz="1200" b="0" i="0" dirty="0">
                <a:effectLst/>
                <a:latin typeface="+mn-lt"/>
                <a:cs typeface="Calibri"/>
              </a:rPr>
              <a:t>​</a:t>
            </a:r>
            <a:endParaRPr lang="en-IN" sz="1200" b="0" i="0" dirty="0">
              <a:effectLst/>
              <a:latin typeface="+mn-lt"/>
              <a:ea typeface="Calibri" panose="020F0502020204030204"/>
              <a:cs typeface="Calibri"/>
            </a:endParaRPr>
          </a:p>
          <a:p>
            <a:pPr algn="l" rtl="0" fontAlgn="base"/>
            <a:r>
              <a:rPr lang="en-IN" sz="1200" b="1" i="0" u="none" strike="noStrike" dirty="0">
                <a:effectLst/>
                <a:latin typeface="+mn-lt"/>
                <a:cs typeface="Calibri"/>
              </a:rPr>
              <a:t>Development Notes:</a:t>
            </a:r>
            <a:r>
              <a:rPr lang="en-US" sz="1200" b="0" i="0" dirty="0">
                <a:effectLst/>
                <a:latin typeface="+mn-lt"/>
                <a:cs typeface="Calibri"/>
              </a:rPr>
              <a:t>​</a:t>
            </a:r>
            <a:endParaRPr lang="en-US" sz="1200" b="0" i="0" dirty="0">
              <a:effectLst/>
              <a:latin typeface="+mn-lt"/>
              <a:ea typeface="Calibri"/>
              <a:cs typeface="Calibri"/>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dirty="0">
                <a:effectLst/>
                <a:latin typeface="+mn-lt"/>
                <a:cs typeface="Calibri"/>
              </a:rPr>
              <a:t>This is the continuation of the previous screen.</a:t>
            </a:r>
            <a:endParaRPr lang="en-US" sz="1200" b="0" i="0" dirty="0">
              <a:effectLst/>
              <a:latin typeface="+mn-lt"/>
              <a:ea typeface="Calibri"/>
              <a:cs typeface="Calibri"/>
            </a:endParaRPr>
          </a:p>
          <a:p>
            <a:pPr algn="l" rtl="0" fontAlgn="base">
              <a:buFont typeface="Arial" panose="020B0604020202020204" pitchFamily="34" charset="0"/>
              <a:buNone/>
            </a:pPr>
            <a:r>
              <a:rPr lang="en-US" sz="1200" b="0" i="0" u="none" strike="noStrike" dirty="0">
                <a:effectLst/>
                <a:latin typeface="+mn-lt"/>
                <a:cs typeface="Calibri"/>
              </a:rPr>
              <a:t>These will be indexed with sections and chapters of course 3</a:t>
            </a:r>
            <a:endParaRPr lang="en-IN" sz="1200" b="0" i="0" dirty="0">
              <a:effectLst/>
              <a:latin typeface="+mn-lt"/>
              <a:cs typeface="Calibri"/>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Calibri"/>
              </a:rPr>
              <a:t>Graphics Notes: </a:t>
            </a:r>
            <a:r>
              <a:rPr lang="en-US" sz="1200" b="0" i="0" dirty="0">
                <a:effectLst/>
                <a:latin typeface="+mn-lt"/>
                <a:cs typeface="Calibri"/>
              </a:rPr>
              <a:t>​</a:t>
            </a:r>
            <a:endParaRPr lang="en-US" sz="1200" b="0" i="0" dirty="0">
              <a:effectLst/>
              <a:latin typeface="+mn-lt"/>
              <a:ea typeface="Calibri"/>
              <a:cs typeface="Calibri"/>
            </a:endParaRPr>
          </a:p>
          <a:p>
            <a:r>
              <a:rPr lang="en-US" sz="1200" dirty="0">
                <a:latin typeface="+mn-lt"/>
                <a:cs typeface="Calibri"/>
              </a:rPr>
              <a:t>NA</a:t>
            </a:r>
            <a:endParaRPr lang="en-US" sz="1200" dirty="0">
              <a:latin typeface="+mn-lt"/>
              <a:ea typeface="Calibri"/>
              <a:cs typeface="Calibri"/>
            </a:endParaRPr>
          </a:p>
          <a:p>
            <a:endParaRPr lang="en-US" sz="1200" dirty="0">
              <a:latin typeface="+mn-lt"/>
              <a:cs typeface="Arial" panose="020B0604020202020204" pitchFamily="34" charset="0"/>
            </a:endParaRPr>
          </a:p>
          <a:p>
            <a:r>
              <a:rPr lang="en-US" sz="1200" b="1" dirty="0">
                <a:latin typeface="+mn-lt"/>
                <a:cs typeface="Calibri"/>
              </a:rPr>
              <a:t>Image source:</a:t>
            </a:r>
            <a:endParaRPr lang="en-US" sz="1200" b="1" dirty="0">
              <a:latin typeface="+mn-lt"/>
              <a:ea typeface="Calibri"/>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mn-lt"/>
                <a:cs typeface="+mn-lt"/>
              </a:rPr>
              <a:t>NA</a:t>
            </a:r>
            <a:endParaRPr lang="en-IN" sz="1200" b="0" i="0" dirty="0">
              <a:effectLst/>
              <a:latin typeface="+mn-lt"/>
              <a:cs typeface="Arial" panose="020B0604020202020204" pitchFamily="34" charset="0"/>
            </a:endParaRPr>
          </a:p>
        </p:txBody>
      </p:sp>
      <p:sp>
        <p:nvSpPr>
          <p:cNvPr id="4" name="Slide Number Placeholder 3"/>
          <p:cNvSpPr>
            <a:spLocks noGrp="1"/>
          </p:cNvSpPr>
          <p:nvPr>
            <p:ph type="sldNum" sz="quarter" idx="5"/>
          </p:nvPr>
        </p:nvSpPr>
        <p:spPr/>
        <p:txBody>
          <a:bodyPr/>
          <a:lstStyle/>
          <a:p>
            <a:fld id="{351E557E-5515-4674-B7CA-4465A7A70215}" type="slidenum">
              <a:rPr lang="en-IN" smtClean="0"/>
              <a:t>6</a:t>
            </a:fld>
            <a:endParaRPr lang="en-IN"/>
          </a:p>
        </p:txBody>
      </p:sp>
    </p:spTree>
    <p:extLst>
      <p:ext uri="{BB962C8B-B14F-4D97-AF65-F5344CB8AC3E}">
        <p14:creationId xmlns:p14="http://schemas.microsoft.com/office/powerpoint/2010/main" val="34810620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Notes to reviewer: </a:t>
            </a:r>
            <a:r>
              <a:rPr lang="en-IN" sz="1200" b="0" i="0" u="none" strike="noStrike" dirty="0">
                <a:effectLst/>
                <a:latin typeface="+mn-lt"/>
                <a:cs typeface="Arial" panose="020B0604020202020204" pitchFamily="34" charset="0"/>
              </a:rPr>
              <a:t>The content is generated using ChatGPT</a:t>
            </a:r>
            <a:r>
              <a:rPr lang="en-US" sz="1200" b="0" i="0" u="none" strike="noStrike" dirty="0">
                <a:effectLst/>
                <a:latin typeface="+mn-lt"/>
                <a:cs typeface="Arial" panose="020B0604020202020204" pitchFamily="34" charset="0"/>
              </a:rPr>
              <a:t>.</a:t>
            </a:r>
            <a:r>
              <a:rPr lang="en-US" sz="1800" kern="0" dirty="0">
                <a:effectLst/>
                <a:latin typeface="Calibri" panose="020F0502020204030204" pitchFamily="34" charset="0"/>
                <a:ea typeface="Yu Mincho" panose="02020400000000000000" pitchFamily="18" charset="-128"/>
                <a:cs typeface="Arial" panose="020B0604020202020204" pitchFamily="34" charset="0"/>
              </a:rPr>
              <a:t> Please check to validate.</a:t>
            </a:r>
            <a:endParaRPr lang="en-IN" sz="1200" b="1" i="0" u="none" strike="noStrike" dirty="0">
              <a:effectLst/>
              <a:latin typeface="+mn-lt"/>
              <a:cs typeface="Arial" panose="020B0604020202020204" pitchFamily="34" charset="0"/>
            </a:endParaRPr>
          </a:p>
          <a:p>
            <a:pPr algn="l" rtl="0" fontAlgn="base"/>
            <a:endParaRPr lang="en-IN" sz="1200" b="1" i="0" u="none" strike="noStrike" dirty="0">
              <a:effectLst/>
              <a:latin typeface="+mn-lt"/>
              <a:cs typeface="Arial" panose="020B0604020202020204" pitchFamily="34" charset="0"/>
            </a:endParaRPr>
          </a:p>
          <a:p>
            <a:pPr fontAlgn="base"/>
            <a:r>
              <a:rPr lang="en-IN" sz="1200" b="1" i="0" u="none" strike="noStrike" dirty="0">
                <a:effectLst/>
                <a:latin typeface="+mn-lt"/>
                <a:cs typeface="Calibri"/>
              </a:rPr>
              <a:t>Rise</a:t>
            </a:r>
            <a:r>
              <a:rPr lang="en-IN" b="1" dirty="0">
                <a:cs typeface="Calibri"/>
              </a:rPr>
              <a:t> </a:t>
            </a:r>
            <a:r>
              <a:rPr lang="en-IN" b="1" dirty="0"/>
              <a:t>Topic </a:t>
            </a:r>
            <a:r>
              <a:rPr lang="en-IN" sz="1200" b="1" i="0" u="none" strike="noStrike" dirty="0">
                <a:effectLst/>
                <a:latin typeface="+mn-lt"/>
                <a:cs typeface="Calibri"/>
              </a:rPr>
              <a:t>1 and Section 1</a:t>
            </a:r>
            <a:endParaRPr lang="en-IN" sz="1200" b="1" i="0" u="none" strike="noStrike" dirty="0">
              <a:effectLst/>
              <a:latin typeface="+mn-lt"/>
              <a:ea typeface="Calibri"/>
              <a:cs typeface="Calibri"/>
            </a:endParaRPr>
          </a:p>
          <a:p>
            <a:pPr algn="l" rtl="0" fontAlgn="base"/>
            <a:endParaRPr lang="en-IN" sz="1200" b="1" i="0" u="none" strike="noStrike"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1 min</a:t>
            </a:r>
            <a:r>
              <a:rPr lang="en-IN" sz="1200" b="0" i="0" dirty="0">
                <a:effectLst/>
                <a:latin typeface="+mn-lt"/>
                <a:cs typeface="Arial" panose="020B0604020202020204" pitchFamily="34" charset="0"/>
              </a:rPr>
              <a:t>​</a:t>
            </a: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Screen Type: </a:t>
            </a:r>
            <a:r>
              <a:rPr lang="en-IN" sz="1200" b="0" i="0" u="none" strike="noStrike" dirty="0">
                <a:effectLst/>
                <a:latin typeface="+mn-lt"/>
                <a:cs typeface="Arial" panose="020B0604020202020204" pitchFamily="34" charset="0"/>
              </a:rPr>
              <a:t>Text block followed by accordion interactivity.</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buFont typeface="Arial" panose="020B0604020202020204" pitchFamily="34" charset="0"/>
              <a:buNone/>
            </a:pPr>
            <a:r>
              <a:rPr lang="en-US" sz="1200" b="0" i="0" u="none" strike="noStrike" dirty="0">
                <a:effectLst/>
                <a:latin typeface="+mn-lt"/>
                <a:cs typeface="Arial" panose="020B0604020202020204" pitchFamily="34" charset="0"/>
              </a:rPr>
              <a:t>This is the first chapter visible upon clicking the start button on the welcome screen.</a:t>
            </a:r>
            <a:endParaRPr lang="en-IN" sz="1200" b="0" i="0"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C2C2C"/>
                </a:solidFill>
                <a:effectLst/>
                <a:latin typeface="adobe-clean"/>
              </a:rPr>
              <a:t>NA</a:t>
            </a:r>
            <a:br>
              <a:rPr lang="en-US" dirty="0">
                <a:latin typeface="+mn-lt"/>
                <a:cs typeface="+mn-lt"/>
              </a:rPr>
            </a:br>
            <a:endParaRPr lang="en-IN" sz="1200" b="0" i="0" dirty="0">
              <a:effectLst/>
              <a:latin typeface="+mn-lt"/>
              <a:cs typeface="Arial" panose="020B0604020202020204" pitchFamily="34" charset="0"/>
            </a:endParaRPr>
          </a:p>
          <a:p>
            <a:endParaRPr lang="en-US" sz="1200" b="1" dirty="0">
              <a:latin typeface="+mn-lt"/>
              <a:cs typeface="Arial" panose="020B0604020202020204" pitchFamily="34" charset="0"/>
            </a:endParaRPr>
          </a:p>
        </p:txBody>
      </p:sp>
      <p:sp>
        <p:nvSpPr>
          <p:cNvPr id="4" name="Slide Number Placeholder 3"/>
          <p:cNvSpPr>
            <a:spLocks noGrp="1"/>
          </p:cNvSpPr>
          <p:nvPr>
            <p:ph type="sldNum" sz="quarter" idx="5"/>
          </p:nvPr>
        </p:nvSpPr>
        <p:spPr/>
        <p:txBody>
          <a:bodyPr/>
          <a:lstStyle/>
          <a:p>
            <a:fld id="{351E557E-5515-4674-B7CA-4465A7A70215}" type="slidenum">
              <a:rPr lang="en-IN" smtClean="0"/>
              <a:t>7</a:t>
            </a:fld>
            <a:endParaRPr lang="en-IN"/>
          </a:p>
        </p:txBody>
      </p:sp>
    </p:spTree>
    <p:extLst>
      <p:ext uri="{BB962C8B-B14F-4D97-AF65-F5344CB8AC3E}">
        <p14:creationId xmlns:p14="http://schemas.microsoft.com/office/powerpoint/2010/main" val="41710907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Screen Type: </a:t>
            </a:r>
            <a:r>
              <a:rPr lang="en-IN" sz="1200" b="0" i="0" u="none" strike="noStrike" dirty="0">
                <a:effectLst/>
                <a:latin typeface="+mn-lt"/>
                <a:cs typeface="Arial" panose="020B0604020202020204" pitchFamily="34" charset="0"/>
              </a:rPr>
              <a:t>Accordions</a:t>
            </a:r>
            <a:endParaRPr lang="en-IN" sz="1200" b="0" i="0"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0" i="0" dirty="0">
                <a:effectLst/>
                <a:latin typeface="+mn-lt"/>
                <a:cs typeface="Arial" panose="020B0604020202020204" pitchFamily="34" charset="0"/>
              </a:rPr>
              <a:t>​</a:t>
            </a:r>
          </a:p>
          <a:p>
            <a:pPr fontAlgn="base"/>
            <a:r>
              <a:rPr lang="en-IN" sz="1200" b="1" i="0" u="none" strike="noStrike" dirty="0">
                <a:effectLst/>
                <a:latin typeface="+mn-lt"/>
                <a:cs typeface="Calibri"/>
              </a:rPr>
              <a:t>Rise</a:t>
            </a:r>
            <a:r>
              <a:rPr lang="en-IN" b="1" dirty="0">
                <a:cs typeface="Calibri"/>
              </a:rPr>
              <a:t> </a:t>
            </a:r>
            <a:r>
              <a:rPr lang="en-IN" b="1" dirty="0"/>
              <a:t>Topic </a:t>
            </a:r>
            <a:r>
              <a:rPr lang="en-IN" sz="1200" b="1" i="0" u="none" strike="noStrike" dirty="0">
                <a:effectLst/>
                <a:latin typeface="+mn-lt"/>
                <a:cs typeface="Calibri"/>
              </a:rPr>
              <a:t>1 and Section 1</a:t>
            </a:r>
            <a:endParaRPr lang="en-IN" sz="1200" b="1" i="0" u="none" strike="noStrike" dirty="0">
              <a:effectLst/>
              <a:latin typeface="+mn-lt"/>
              <a:ea typeface="Calibri"/>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buFont typeface="Arial" panose="020B0604020202020204" pitchFamily="34" charset="0"/>
              <a:buNone/>
            </a:pPr>
            <a:r>
              <a:rPr lang="en-US" sz="1200" b="0" i="0" u="none" strike="noStrike" dirty="0">
                <a:effectLst/>
                <a:latin typeface="+mn-lt"/>
                <a:cs typeface="Arial" panose="020B0604020202020204" pitchFamily="34" charset="0"/>
              </a:rPr>
              <a:t>This is the continuation of the previous screen.</a:t>
            </a:r>
            <a:endParaRPr lang="en-IN" sz="1200" b="0" i="0"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C2C2C"/>
                </a:solidFill>
                <a:effectLst/>
                <a:latin typeface="adobe-clean"/>
              </a:rPr>
              <a:t>NA</a:t>
            </a:r>
            <a:endParaRPr lang="en-US" b="0" i="0" u="none" strike="noStrike" dirty="0">
              <a:solidFill>
                <a:srgbClr val="707070"/>
              </a:solidFill>
              <a:effectLst/>
              <a:latin typeface="adobe-clean"/>
            </a:endParaRPr>
          </a:p>
        </p:txBody>
      </p:sp>
      <p:sp>
        <p:nvSpPr>
          <p:cNvPr id="4" name="Slide Number Placeholder 3"/>
          <p:cNvSpPr>
            <a:spLocks noGrp="1"/>
          </p:cNvSpPr>
          <p:nvPr>
            <p:ph type="sldNum" sz="quarter" idx="5"/>
          </p:nvPr>
        </p:nvSpPr>
        <p:spPr/>
        <p:txBody>
          <a:bodyPr/>
          <a:lstStyle/>
          <a:p>
            <a:fld id="{4B343387-4FD4-4B31-B095-AB04F9B0EB4B}" type="slidenum">
              <a:rPr lang="en-US" smtClean="0"/>
              <a:t>8</a:t>
            </a:fld>
            <a:endParaRPr lang="en-US"/>
          </a:p>
        </p:txBody>
      </p:sp>
    </p:spTree>
    <p:extLst>
      <p:ext uri="{BB962C8B-B14F-4D97-AF65-F5344CB8AC3E}">
        <p14:creationId xmlns:p14="http://schemas.microsoft.com/office/powerpoint/2010/main" val="20697525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IN" sz="1200" b="1" i="0" u="none" strike="noStrike" dirty="0">
                <a:effectLst/>
                <a:latin typeface="+mn-lt"/>
                <a:cs typeface="Arial" panose="020B0604020202020204" pitchFamily="34" charset="0"/>
              </a:rPr>
              <a:t>Screen Duration: </a:t>
            </a:r>
            <a:r>
              <a:rPr lang="en-IN" sz="1200" b="0" i="0" u="none" strike="noStrike" dirty="0">
                <a:effectLst/>
                <a:latin typeface="+mn-lt"/>
                <a:cs typeface="Arial" panose="020B0604020202020204" pitchFamily="34" charset="0"/>
              </a:rPr>
              <a:t>NA</a:t>
            </a:r>
            <a:endParaRPr lang="en-IN" sz="1200" b="0" i="0" dirty="0">
              <a:effectLst/>
              <a:latin typeface="+mn-lt"/>
              <a:cs typeface="Arial" panose="020B0604020202020204" pitchFamily="34" charset="0"/>
            </a:endParaRPr>
          </a:p>
          <a:p>
            <a:pPr algn="l" rtl="0" fontAlgn="base"/>
            <a:r>
              <a:rPr lang="en-IN" sz="1200" b="0" i="0" dirty="0">
                <a:effectLst/>
                <a:latin typeface="+mn-lt"/>
                <a:cs typeface="Arial" panose="020B0604020202020204" pitchFamily="34" charset="0"/>
              </a:rPr>
              <a:t>​</a:t>
            </a:r>
          </a:p>
          <a:p>
            <a:pPr algn="l" rtl="0" fontAlgn="base"/>
            <a:r>
              <a:rPr lang="en-IN" sz="1200" b="1" i="0" u="none" strike="noStrike" dirty="0">
                <a:effectLst/>
                <a:latin typeface="+mn-lt"/>
                <a:cs typeface="Arial" panose="020B0604020202020204" pitchFamily="34" charset="0"/>
              </a:rPr>
              <a:t>Screen Type: </a:t>
            </a:r>
            <a:r>
              <a:rPr lang="en-IN" sz="1200" b="0" i="0" u="none" strike="noStrike" dirty="0">
                <a:effectLst/>
                <a:latin typeface="+mn-lt"/>
                <a:cs typeface="Arial" panose="020B0604020202020204" pitchFamily="34" charset="0"/>
              </a:rPr>
              <a:t>Accordions</a:t>
            </a:r>
            <a:endParaRPr lang="en-IN" sz="1200" b="0" i="0" dirty="0">
              <a:effectLst/>
              <a:latin typeface="+mn-lt"/>
              <a:cs typeface="Arial" panose="020B0604020202020204" pitchFamily="34" charset="0"/>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IN" sz="1200" b="0" i="0" dirty="0">
                <a:effectLst/>
                <a:latin typeface="+mn-lt"/>
                <a:cs typeface="Arial" panose="020B0604020202020204" pitchFamily="34" charset="0"/>
              </a:rPr>
              <a:t>​</a:t>
            </a:r>
          </a:p>
          <a:p>
            <a:pPr fontAlgn="base"/>
            <a:r>
              <a:rPr lang="en-IN" sz="1200" b="1" i="0" u="none" strike="noStrike" dirty="0">
                <a:effectLst/>
                <a:latin typeface="+mn-lt"/>
                <a:cs typeface="Calibri"/>
              </a:rPr>
              <a:t>Rise</a:t>
            </a:r>
            <a:r>
              <a:rPr lang="en-IN" b="1" dirty="0">
                <a:cs typeface="Calibri"/>
              </a:rPr>
              <a:t> </a:t>
            </a:r>
            <a:r>
              <a:rPr lang="en-IN" b="1" dirty="0"/>
              <a:t>Topic </a:t>
            </a:r>
            <a:r>
              <a:rPr lang="en-IN" sz="1200" b="1" i="0" u="none" strike="noStrike" dirty="0">
                <a:effectLst/>
                <a:latin typeface="+mn-lt"/>
                <a:cs typeface="Calibri"/>
              </a:rPr>
              <a:t>1 and Section 1</a:t>
            </a:r>
            <a:endParaRPr lang="en-IN" sz="1200" b="1" i="0" u="none" strike="noStrike" dirty="0">
              <a:effectLst/>
              <a:latin typeface="+mn-lt"/>
              <a:ea typeface="Calibri"/>
              <a:cs typeface="Calibri"/>
            </a:endParaRPr>
          </a:p>
          <a:p>
            <a:pPr algn="l" rtl="0" fontAlgn="base"/>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Development Notes:</a:t>
            </a:r>
            <a:r>
              <a:rPr lang="en-US" sz="1200" b="0" i="0" dirty="0">
                <a:effectLst/>
                <a:latin typeface="+mn-lt"/>
                <a:cs typeface="Arial" panose="020B0604020202020204" pitchFamily="34" charset="0"/>
              </a:rPr>
              <a:t>​</a:t>
            </a:r>
          </a:p>
          <a:p>
            <a:pPr algn="l" rtl="0" fontAlgn="base">
              <a:buFont typeface="Arial" panose="020B0604020202020204" pitchFamily="34" charset="0"/>
              <a:buNone/>
            </a:pPr>
            <a:r>
              <a:rPr lang="en-US" sz="1200" b="0" i="0" u="none" strike="noStrike" dirty="0">
                <a:effectLst/>
                <a:latin typeface="+mn-lt"/>
                <a:cs typeface="Arial" panose="020B0604020202020204" pitchFamily="34" charset="0"/>
              </a:rPr>
              <a:t>This is the continuation of the previous screen.</a:t>
            </a:r>
            <a:endParaRPr lang="en-IN" sz="1200" b="0" i="0" dirty="0">
              <a:effectLst/>
              <a:latin typeface="+mn-lt"/>
              <a:cs typeface="Arial" panose="020B0604020202020204" pitchFamily="34" charset="0"/>
            </a:endParaRPr>
          </a:p>
          <a:p>
            <a:pPr algn="l" rtl="0" fontAlgn="base">
              <a:buFont typeface="Arial" panose="020B0604020202020204" pitchFamily="34" charset="0"/>
              <a:buNone/>
            </a:pPr>
            <a:endParaRPr lang="en-IN" sz="1200" b="0" i="0" dirty="0">
              <a:effectLst/>
              <a:latin typeface="+mn-lt"/>
              <a:cs typeface="Arial" panose="020B0604020202020204" pitchFamily="34" charset="0"/>
            </a:endParaRPr>
          </a:p>
          <a:p>
            <a:pPr algn="l" rtl="0" fontAlgn="base"/>
            <a:r>
              <a:rPr lang="en-IN" sz="1200" b="1" i="0" u="none" strike="noStrike" dirty="0">
                <a:effectLst/>
                <a:latin typeface="+mn-lt"/>
                <a:cs typeface="Arial" panose="020B0604020202020204" pitchFamily="34" charset="0"/>
              </a:rPr>
              <a:t>Graphics Notes: </a:t>
            </a:r>
            <a:r>
              <a:rPr lang="en-US" sz="1200" b="0" i="0" dirty="0">
                <a:effectLst/>
                <a:latin typeface="+mn-lt"/>
                <a:cs typeface="Arial" panose="020B0604020202020204" pitchFamily="34" charset="0"/>
              </a:rPr>
              <a:t>​</a:t>
            </a:r>
          </a:p>
          <a:p>
            <a:r>
              <a:rPr lang="en-US" sz="1200" dirty="0">
                <a:latin typeface="+mn-lt"/>
                <a:cs typeface="Arial" panose="020B0604020202020204" pitchFamily="34" charset="0"/>
              </a:rPr>
              <a:t>NA</a:t>
            </a:r>
          </a:p>
          <a:p>
            <a:endParaRPr lang="en-US" sz="1200" dirty="0">
              <a:latin typeface="+mn-lt"/>
              <a:cs typeface="Arial" panose="020B0604020202020204" pitchFamily="34" charset="0"/>
            </a:endParaRPr>
          </a:p>
          <a:p>
            <a:r>
              <a:rPr lang="en-US" sz="1200" b="1" dirty="0">
                <a:latin typeface="+mn-lt"/>
                <a:cs typeface="Arial" panose="020B0604020202020204" pitchFamily="34" charset="0"/>
              </a:rPr>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u="none" strike="noStrike" dirty="0">
                <a:solidFill>
                  <a:srgbClr val="2C2C2C"/>
                </a:solidFill>
                <a:effectLst/>
                <a:latin typeface="adobe-clean"/>
              </a:rPr>
              <a:t>NA</a:t>
            </a:r>
            <a:endParaRPr lang="en-US" b="0" i="0" u="none" strike="noStrike" dirty="0">
              <a:solidFill>
                <a:srgbClr val="707070"/>
              </a:solidFill>
              <a:effectLst/>
              <a:latin typeface="adobe-clean"/>
            </a:endParaRPr>
          </a:p>
        </p:txBody>
      </p:sp>
      <p:sp>
        <p:nvSpPr>
          <p:cNvPr id="4" name="Slide Number Placeholder 3"/>
          <p:cNvSpPr>
            <a:spLocks noGrp="1"/>
          </p:cNvSpPr>
          <p:nvPr>
            <p:ph type="sldNum" sz="quarter" idx="5"/>
          </p:nvPr>
        </p:nvSpPr>
        <p:spPr/>
        <p:txBody>
          <a:bodyPr/>
          <a:lstStyle/>
          <a:p>
            <a:fld id="{4B343387-4FD4-4B31-B095-AB04F9B0EB4B}" type="slidenum">
              <a:rPr lang="en-US" smtClean="0"/>
              <a:t>9</a:t>
            </a:fld>
            <a:endParaRPr lang="en-US"/>
          </a:p>
        </p:txBody>
      </p:sp>
    </p:spTree>
    <p:extLst>
      <p:ext uri="{BB962C8B-B14F-4D97-AF65-F5344CB8AC3E}">
        <p14:creationId xmlns:p14="http://schemas.microsoft.com/office/powerpoint/2010/main" val="3195826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FD65DE3-9FF3-64CB-AC85-D43DCDFA99EC}"/>
              </a:ext>
            </a:extLst>
          </p:cNvPr>
          <p:cNvSpPr/>
          <p:nvPr userDrawn="1"/>
        </p:nvSpPr>
        <p:spPr>
          <a:xfrm>
            <a:off x="0" y="0"/>
            <a:ext cx="10778247" cy="484632"/>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812630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1_Custom Layout">
    <p:spTree>
      <p:nvGrpSpPr>
        <p:cNvPr id="1" name=""/>
        <p:cNvGrpSpPr/>
        <p:nvPr/>
      </p:nvGrpSpPr>
      <p:grpSpPr>
        <a:xfrm>
          <a:off x="0" y="0"/>
          <a:ext cx="0" cy="0"/>
          <a:chOff x="0" y="0"/>
          <a:chExt cx="0" cy="0"/>
        </a:xfrm>
      </p:grpSpPr>
      <p:sp>
        <p:nvSpPr>
          <p:cNvPr id="2" name="Picture Placeholder 3">
            <a:extLst>
              <a:ext uri="{FF2B5EF4-FFF2-40B4-BE49-F238E27FC236}">
                <a16:creationId xmlns:a16="http://schemas.microsoft.com/office/drawing/2014/main" id="{1F0257E3-28B5-4DE3-B390-4732F281CC12}"/>
              </a:ext>
            </a:extLst>
          </p:cNvPr>
          <p:cNvSpPr>
            <a:spLocks noGrp="1"/>
          </p:cNvSpPr>
          <p:nvPr>
            <p:ph type="pic" sz="quarter" idx="14"/>
          </p:nvPr>
        </p:nvSpPr>
        <p:spPr>
          <a:xfrm>
            <a:off x="4645396" y="1335005"/>
            <a:ext cx="837136" cy="837134"/>
          </a:xfrm>
          <a:custGeom>
            <a:avLst/>
            <a:gdLst>
              <a:gd name="connsiteX0" fmla="*/ 663677 w 1327354"/>
              <a:gd name="connsiteY0" fmla="*/ 0 h 1327354"/>
              <a:gd name="connsiteX1" fmla="*/ 1327354 w 1327354"/>
              <a:gd name="connsiteY1" fmla="*/ 663677 h 1327354"/>
              <a:gd name="connsiteX2" fmla="*/ 663677 w 1327354"/>
              <a:gd name="connsiteY2" fmla="*/ 1327354 h 1327354"/>
              <a:gd name="connsiteX3" fmla="*/ 0 w 1327354"/>
              <a:gd name="connsiteY3" fmla="*/ 663677 h 1327354"/>
              <a:gd name="connsiteX4" fmla="*/ 663677 w 1327354"/>
              <a:gd name="connsiteY4" fmla="*/ 0 h 132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7354" h="1327354">
                <a:moveTo>
                  <a:pt x="663677" y="0"/>
                </a:moveTo>
                <a:cubicBezTo>
                  <a:pt x="1030216" y="0"/>
                  <a:pt x="1327354" y="297138"/>
                  <a:pt x="1327354" y="663677"/>
                </a:cubicBezTo>
                <a:cubicBezTo>
                  <a:pt x="1327354" y="1030216"/>
                  <a:pt x="1030216" y="1327354"/>
                  <a:pt x="663677" y="1327354"/>
                </a:cubicBezTo>
                <a:cubicBezTo>
                  <a:pt x="297138" y="1327354"/>
                  <a:pt x="0" y="1030216"/>
                  <a:pt x="0" y="663677"/>
                </a:cubicBezTo>
                <a:cubicBezTo>
                  <a:pt x="0" y="297138"/>
                  <a:pt x="297138" y="0"/>
                  <a:pt x="663677" y="0"/>
                </a:cubicBezTo>
                <a:close/>
              </a:path>
            </a:pathLst>
          </a:custGeom>
          <a:solidFill>
            <a:schemeClr val="bg1">
              <a:lumMod val="95000"/>
            </a:schemeClr>
          </a:solidFill>
        </p:spPr>
        <p:txBody>
          <a:bodyPr wrap="square">
            <a:noAutofit/>
          </a:bodyPr>
          <a:lstStyle>
            <a:lvl1pPr marL="0" indent="0" algn="ctr">
              <a:buNone/>
              <a:defRPr sz="1200">
                <a:solidFill>
                  <a:schemeClr val="tx1">
                    <a:lumMod val="50000"/>
                    <a:lumOff val="50000"/>
                  </a:schemeClr>
                </a:solidFill>
              </a:defRPr>
            </a:lvl1pPr>
          </a:lstStyle>
          <a:p>
            <a:endParaRPr lang="id-ID"/>
          </a:p>
        </p:txBody>
      </p:sp>
      <p:sp>
        <p:nvSpPr>
          <p:cNvPr id="3" name="Picture Placeholder 3">
            <a:extLst>
              <a:ext uri="{FF2B5EF4-FFF2-40B4-BE49-F238E27FC236}">
                <a16:creationId xmlns:a16="http://schemas.microsoft.com/office/drawing/2014/main" id="{897B903E-0E75-45A3-A7EA-32B298E8F8AE}"/>
              </a:ext>
            </a:extLst>
          </p:cNvPr>
          <p:cNvSpPr>
            <a:spLocks noGrp="1"/>
          </p:cNvSpPr>
          <p:nvPr>
            <p:ph type="pic" sz="quarter" idx="15"/>
          </p:nvPr>
        </p:nvSpPr>
        <p:spPr>
          <a:xfrm>
            <a:off x="7045237" y="1335005"/>
            <a:ext cx="837136" cy="837134"/>
          </a:xfrm>
          <a:custGeom>
            <a:avLst/>
            <a:gdLst>
              <a:gd name="connsiteX0" fmla="*/ 663677 w 1327354"/>
              <a:gd name="connsiteY0" fmla="*/ 0 h 1327354"/>
              <a:gd name="connsiteX1" fmla="*/ 1327354 w 1327354"/>
              <a:gd name="connsiteY1" fmla="*/ 663677 h 1327354"/>
              <a:gd name="connsiteX2" fmla="*/ 663677 w 1327354"/>
              <a:gd name="connsiteY2" fmla="*/ 1327354 h 1327354"/>
              <a:gd name="connsiteX3" fmla="*/ 0 w 1327354"/>
              <a:gd name="connsiteY3" fmla="*/ 663677 h 1327354"/>
              <a:gd name="connsiteX4" fmla="*/ 663677 w 1327354"/>
              <a:gd name="connsiteY4" fmla="*/ 0 h 132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7354" h="1327354">
                <a:moveTo>
                  <a:pt x="663677" y="0"/>
                </a:moveTo>
                <a:cubicBezTo>
                  <a:pt x="1030216" y="0"/>
                  <a:pt x="1327354" y="297138"/>
                  <a:pt x="1327354" y="663677"/>
                </a:cubicBezTo>
                <a:cubicBezTo>
                  <a:pt x="1327354" y="1030216"/>
                  <a:pt x="1030216" y="1327354"/>
                  <a:pt x="663677" y="1327354"/>
                </a:cubicBezTo>
                <a:cubicBezTo>
                  <a:pt x="297138" y="1327354"/>
                  <a:pt x="0" y="1030216"/>
                  <a:pt x="0" y="663677"/>
                </a:cubicBezTo>
                <a:cubicBezTo>
                  <a:pt x="0" y="297138"/>
                  <a:pt x="297138" y="0"/>
                  <a:pt x="663677" y="0"/>
                </a:cubicBezTo>
                <a:close/>
              </a:path>
            </a:pathLst>
          </a:custGeom>
          <a:solidFill>
            <a:schemeClr val="bg1">
              <a:lumMod val="95000"/>
            </a:schemeClr>
          </a:solidFill>
        </p:spPr>
        <p:txBody>
          <a:bodyPr wrap="square">
            <a:noAutofit/>
          </a:bodyPr>
          <a:lstStyle>
            <a:lvl1pPr marL="0" indent="0" algn="ctr">
              <a:buNone/>
              <a:defRPr sz="1200">
                <a:solidFill>
                  <a:schemeClr val="tx1">
                    <a:lumMod val="50000"/>
                    <a:lumOff val="50000"/>
                  </a:schemeClr>
                </a:solidFill>
              </a:defRPr>
            </a:lvl1pPr>
          </a:lstStyle>
          <a:p>
            <a:endParaRPr lang="id-ID"/>
          </a:p>
        </p:txBody>
      </p:sp>
      <p:sp>
        <p:nvSpPr>
          <p:cNvPr id="4" name="Picture Placeholder 3">
            <a:extLst>
              <a:ext uri="{FF2B5EF4-FFF2-40B4-BE49-F238E27FC236}">
                <a16:creationId xmlns:a16="http://schemas.microsoft.com/office/drawing/2014/main" id="{B665A1F2-B154-43E6-9246-20411640D6C0}"/>
              </a:ext>
            </a:extLst>
          </p:cNvPr>
          <p:cNvSpPr>
            <a:spLocks noGrp="1"/>
          </p:cNvSpPr>
          <p:nvPr>
            <p:ph type="pic" sz="quarter" idx="16"/>
          </p:nvPr>
        </p:nvSpPr>
        <p:spPr>
          <a:xfrm>
            <a:off x="9397298" y="1335005"/>
            <a:ext cx="837136" cy="837134"/>
          </a:xfrm>
          <a:custGeom>
            <a:avLst/>
            <a:gdLst>
              <a:gd name="connsiteX0" fmla="*/ 663677 w 1327354"/>
              <a:gd name="connsiteY0" fmla="*/ 0 h 1327354"/>
              <a:gd name="connsiteX1" fmla="*/ 1327354 w 1327354"/>
              <a:gd name="connsiteY1" fmla="*/ 663677 h 1327354"/>
              <a:gd name="connsiteX2" fmla="*/ 663677 w 1327354"/>
              <a:gd name="connsiteY2" fmla="*/ 1327354 h 1327354"/>
              <a:gd name="connsiteX3" fmla="*/ 0 w 1327354"/>
              <a:gd name="connsiteY3" fmla="*/ 663677 h 1327354"/>
              <a:gd name="connsiteX4" fmla="*/ 663677 w 1327354"/>
              <a:gd name="connsiteY4" fmla="*/ 0 h 132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7354" h="1327354">
                <a:moveTo>
                  <a:pt x="663677" y="0"/>
                </a:moveTo>
                <a:cubicBezTo>
                  <a:pt x="1030216" y="0"/>
                  <a:pt x="1327354" y="297138"/>
                  <a:pt x="1327354" y="663677"/>
                </a:cubicBezTo>
                <a:cubicBezTo>
                  <a:pt x="1327354" y="1030216"/>
                  <a:pt x="1030216" y="1327354"/>
                  <a:pt x="663677" y="1327354"/>
                </a:cubicBezTo>
                <a:cubicBezTo>
                  <a:pt x="297138" y="1327354"/>
                  <a:pt x="0" y="1030216"/>
                  <a:pt x="0" y="663677"/>
                </a:cubicBezTo>
                <a:cubicBezTo>
                  <a:pt x="0" y="297138"/>
                  <a:pt x="297138" y="0"/>
                  <a:pt x="663677" y="0"/>
                </a:cubicBezTo>
                <a:close/>
              </a:path>
            </a:pathLst>
          </a:custGeom>
          <a:solidFill>
            <a:schemeClr val="bg1">
              <a:lumMod val="95000"/>
            </a:schemeClr>
          </a:solidFill>
        </p:spPr>
        <p:txBody>
          <a:bodyPr wrap="square">
            <a:noAutofit/>
          </a:bodyPr>
          <a:lstStyle>
            <a:lvl1pPr marL="0" indent="0" algn="ctr">
              <a:buNone/>
              <a:defRPr sz="1200">
                <a:solidFill>
                  <a:schemeClr val="tx1">
                    <a:lumMod val="50000"/>
                    <a:lumOff val="50000"/>
                  </a:schemeClr>
                </a:solidFill>
              </a:defRPr>
            </a:lvl1pPr>
          </a:lstStyle>
          <a:p>
            <a:endParaRPr lang="id-ID"/>
          </a:p>
        </p:txBody>
      </p:sp>
      <p:sp>
        <p:nvSpPr>
          <p:cNvPr id="5" name="Picture Placeholder 3">
            <a:extLst>
              <a:ext uri="{FF2B5EF4-FFF2-40B4-BE49-F238E27FC236}">
                <a16:creationId xmlns:a16="http://schemas.microsoft.com/office/drawing/2014/main" id="{A9124E32-676D-413D-B4BA-E25EB6C65CFB}"/>
              </a:ext>
            </a:extLst>
          </p:cNvPr>
          <p:cNvSpPr>
            <a:spLocks noGrp="1"/>
          </p:cNvSpPr>
          <p:nvPr>
            <p:ph type="pic" sz="quarter" idx="17"/>
          </p:nvPr>
        </p:nvSpPr>
        <p:spPr>
          <a:xfrm>
            <a:off x="4645396" y="3905269"/>
            <a:ext cx="837136" cy="837134"/>
          </a:xfrm>
          <a:custGeom>
            <a:avLst/>
            <a:gdLst>
              <a:gd name="connsiteX0" fmla="*/ 663677 w 1327354"/>
              <a:gd name="connsiteY0" fmla="*/ 0 h 1327354"/>
              <a:gd name="connsiteX1" fmla="*/ 1327354 w 1327354"/>
              <a:gd name="connsiteY1" fmla="*/ 663677 h 1327354"/>
              <a:gd name="connsiteX2" fmla="*/ 663677 w 1327354"/>
              <a:gd name="connsiteY2" fmla="*/ 1327354 h 1327354"/>
              <a:gd name="connsiteX3" fmla="*/ 0 w 1327354"/>
              <a:gd name="connsiteY3" fmla="*/ 663677 h 1327354"/>
              <a:gd name="connsiteX4" fmla="*/ 663677 w 1327354"/>
              <a:gd name="connsiteY4" fmla="*/ 0 h 132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7354" h="1327354">
                <a:moveTo>
                  <a:pt x="663677" y="0"/>
                </a:moveTo>
                <a:cubicBezTo>
                  <a:pt x="1030216" y="0"/>
                  <a:pt x="1327354" y="297138"/>
                  <a:pt x="1327354" y="663677"/>
                </a:cubicBezTo>
                <a:cubicBezTo>
                  <a:pt x="1327354" y="1030216"/>
                  <a:pt x="1030216" y="1327354"/>
                  <a:pt x="663677" y="1327354"/>
                </a:cubicBezTo>
                <a:cubicBezTo>
                  <a:pt x="297138" y="1327354"/>
                  <a:pt x="0" y="1030216"/>
                  <a:pt x="0" y="663677"/>
                </a:cubicBezTo>
                <a:cubicBezTo>
                  <a:pt x="0" y="297138"/>
                  <a:pt x="297138" y="0"/>
                  <a:pt x="663677" y="0"/>
                </a:cubicBezTo>
                <a:close/>
              </a:path>
            </a:pathLst>
          </a:custGeom>
          <a:solidFill>
            <a:schemeClr val="bg1">
              <a:lumMod val="95000"/>
            </a:schemeClr>
          </a:solidFill>
        </p:spPr>
        <p:txBody>
          <a:bodyPr wrap="square">
            <a:noAutofit/>
          </a:bodyPr>
          <a:lstStyle>
            <a:lvl1pPr marL="0" indent="0" algn="ctr">
              <a:buNone/>
              <a:defRPr sz="1200">
                <a:solidFill>
                  <a:schemeClr val="tx1">
                    <a:lumMod val="50000"/>
                    <a:lumOff val="50000"/>
                  </a:schemeClr>
                </a:solidFill>
              </a:defRPr>
            </a:lvl1pPr>
          </a:lstStyle>
          <a:p>
            <a:endParaRPr lang="id-ID"/>
          </a:p>
        </p:txBody>
      </p:sp>
      <p:sp>
        <p:nvSpPr>
          <p:cNvPr id="6" name="Picture Placeholder 3">
            <a:extLst>
              <a:ext uri="{FF2B5EF4-FFF2-40B4-BE49-F238E27FC236}">
                <a16:creationId xmlns:a16="http://schemas.microsoft.com/office/drawing/2014/main" id="{8C762AA1-E39D-45FD-8ABE-F6207BAF7061}"/>
              </a:ext>
            </a:extLst>
          </p:cNvPr>
          <p:cNvSpPr>
            <a:spLocks noGrp="1"/>
          </p:cNvSpPr>
          <p:nvPr>
            <p:ph type="pic" sz="quarter" idx="18"/>
          </p:nvPr>
        </p:nvSpPr>
        <p:spPr>
          <a:xfrm>
            <a:off x="7045237" y="3905269"/>
            <a:ext cx="837136" cy="837134"/>
          </a:xfrm>
          <a:custGeom>
            <a:avLst/>
            <a:gdLst>
              <a:gd name="connsiteX0" fmla="*/ 663677 w 1327354"/>
              <a:gd name="connsiteY0" fmla="*/ 0 h 1327354"/>
              <a:gd name="connsiteX1" fmla="*/ 1327354 w 1327354"/>
              <a:gd name="connsiteY1" fmla="*/ 663677 h 1327354"/>
              <a:gd name="connsiteX2" fmla="*/ 663677 w 1327354"/>
              <a:gd name="connsiteY2" fmla="*/ 1327354 h 1327354"/>
              <a:gd name="connsiteX3" fmla="*/ 0 w 1327354"/>
              <a:gd name="connsiteY3" fmla="*/ 663677 h 1327354"/>
              <a:gd name="connsiteX4" fmla="*/ 663677 w 1327354"/>
              <a:gd name="connsiteY4" fmla="*/ 0 h 132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7354" h="1327354">
                <a:moveTo>
                  <a:pt x="663677" y="0"/>
                </a:moveTo>
                <a:cubicBezTo>
                  <a:pt x="1030216" y="0"/>
                  <a:pt x="1327354" y="297138"/>
                  <a:pt x="1327354" y="663677"/>
                </a:cubicBezTo>
                <a:cubicBezTo>
                  <a:pt x="1327354" y="1030216"/>
                  <a:pt x="1030216" y="1327354"/>
                  <a:pt x="663677" y="1327354"/>
                </a:cubicBezTo>
                <a:cubicBezTo>
                  <a:pt x="297138" y="1327354"/>
                  <a:pt x="0" y="1030216"/>
                  <a:pt x="0" y="663677"/>
                </a:cubicBezTo>
                <a:cubicBezTo>
                  <a:pt x="0" y="297138"/>
                  <a:pt x="297138" y="0"/>
                  <a:pt x="663677" y="0"/>
                </a:cubicBezTo>
                <a:close/>
              </a:path>
            </a:pathLst>
          </a:custGeom>
          <a:solidFill>
            <a:schemeClr val="bg1">
              <a:lumMod val="95000"/>
            </a:schemeClr>
          </a:solidFill>
        </p:spPr>
        <p:txBody>
          <a:bodyPr wrap="square">
            <a:noAutofit/>
          </a:bodyPr>
          <a:lstStyle>
            <a:lvl1pPr marL="0" indent="0" algn="ctr">
              <a:buNone/>
              <a:defRPr sz="1200">
                <a:solidFill>
                  <a:schemeClr val="tx1">
                    <a:lumMod val="50000"/>
                    <a:lumOff val="50000"/>
                  </a:schemeClr>
                </a:solidFill>
              </a:defRPr>
            </a:lvl1pPr>
          </a:lstStyle>
          <a:p>
            <a:endParaRPr lang="id-ID"/>
          </a:p>
        </p:txBody>
      </p:sp>
      <p:sp>
        <p:nvSpPr>
          <p:cNvPr id="7" name="Picture Placeholder 3">
            <a:extLst>
              <a:ext uri="{FF2B5EF4-FFF2-40B4-BE49-F238E27FC236}">
                <a16:creationId xmlns:a16="http://schemas.microsoft.com/office/drawing/2014/main" id="{ABBA0B6A-86EA-485A-B126-A20C2ED3EA18}"/>
              </a:ext>
            </a:extLst>
          </p:cNvPr>
          <p:cNvSpPr>
            <a:spLocks noGrp="1"/>
          </p:cNvSpPr>
          <p:nvPr>
            <p:ph type="pic" sz="quarter" idx="19"/>
          </p:nvPr>
        </p:nvSpPr>
        <p:spPr>
          <a:xfrm>
            <a:off x="9397298" y="3905269"/>
            <a:ext cx="837136" cy="837134"/>
          </a:xfrm>
          <a:custGeom>
            <a:avLst/>
            <a:gdLst>
              <a:gd name="connsiteX0" fmla="*/ 663677 w 1327354"/>
              <a:gd name="connsiteY0" fmla="*/ 0 h 1327354"/>
              <a:gd name="connsiteX1" fmla="*/ 1327354 w 1327354"/>
              <a:gd name="connsiteY1" fmla="*/ 663677 h 1327354"/>
              <a:gd name="connsiteX2" fmla="*/ 663677 w 1327354"/>
              <a:gd name="connsiteY2" fmla="*/ 1327354 h 1327354"/>
              <a:gd name="connsiteX3" fmla="*/ 0 w 1327354"/>
              <a:gd name="connsiteY3" fmla="*/ 663677 h 1327354"/>
              <a:gd name="connsiteX4" fmla="*/ 663677 w 1327354"/>
              <a:gd name="connsiteY4" fmla="*/ 0 h 132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7354" h="1327354">
                <a:moveTo>
                  <a:pt x="663677" y="0"/>
                </a:moveTo>
                <a:cubicBezTo>
                  <a:pt x="1030216" y="0"/>
                  <a:pt x="1327354" y="297138"/>
                  <a:pt x="1327354" y="663677"/>
                </a:cubicBezTo>
                <a:cubicBezTo>
                  <a:pt x="1327354" y="1030216"/>
                  <a:pt x="1030216" y="1327354"/>
                  <a:pt x="663677" y="1327354"/>
                </a:cubicBezTo>
                <a:cubicBezTo>
                  <a:pt x="297138" y="1327354"/>
                  <a:pt x="0" y="1030216"/>
                  <a:pt x="0" y="663677"/>
                </a:cubicBezTo>
                <a:cubicBezTo>
                  <a:pt x="0" y="297138"/>
                  <a:pt x="297138" y="0"/>
                  <a:pt x="663677" y="0"/>
                </a:cubicBezTo>
                <a:close/>
              </a:path>
            </a:pathLst>
          </a:custGeom>
          <a:solidFill>
            <a:schemeClr val="bg1">
              <a:lumMod val="95000"/>
            </a:schemeClr>
          </a:solidFill>
        </p:spPr>
        <p:txBody>
          <a:bodyPr wrap="square">
            <a:noAutofit/>
          </a:bodyPr>
          <a:lstStyle>
            <a:lvl1pPr marL="0" indent="0" algn="ctr">
              <a:buNone/>
              <a:defRPr sz="1200">
                <a:solidFill>
                  <a:schemeClr val="tx1">
                    <a:lumMod val="50000"/>
                    <a:lumOff val="50000"/>
                  </a:schemeClr>
                </a:solidFill>
              </a:defRPr>
            </a:lvl1pPr>
          </a:lstStyle>
          <a:p>
            <a:endParaRPr lang="id-ID"/>
          </a:p>
        </p:txBody>
      </p:sp>
    </p:spTree>
    <p:extLst>
      <p:ext uri="{BB962C8B-B14F-4D97-AF65-F5344CB8AC3E}">
        <p14:creationId xmlns:p14="http://schemas.microsoft.com/office/powerpoint/2010/main" val="26708181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77249FB-5CDA-27F1-1632-E7C466004C03}"/>
              </a:ext>
            </a:extLst>
          </p:cNvPr>
          <p:cNvSpPr>
            <a:spLocks noGrp="1"/>
          </p:cNvSpPr>
          <p:nvPr>
            <p:ph type="title" hasCustomPrompt="1"/>
          </p:nvPr>
        </p:nvSpPr>
        <p:spPr>
          <a:xfrm>
            <a:off x="72998" y="537690"/>
            <a:ext cx="10515600" cy="365125"/>
          </a:xfrm>
          <a:prstGeom prst="rect">
            <a:avLst/>
          </a:prstGeom>
        </p:spPr>
        <p:txBody>
          <a:bodyPr>
            <a:normAutofit/>
          </a:bodyPr>
          <a:lstStyle>
            <a:lvl1pPr>
              <a:defRPr sz="1800" b="1">
                <a:latin typeface="Proxima Nova Lt" panose="02000506030000020004" pitchFamily="50" charset="0"/>
              </a:defRPr>
            </a:lvl1pPr>
          </a:lstStyle>
          <a:p>
            <a:r>
              <a:rPr lang="en-US"/>
              <a:t>Add slide title here</a:t>
            </a:r>
            <a:endParaRPr lang="en-IN"/>
          </a:p>
        </p:txBody>
      </p:sp>
    </p:spTree>
    <p:extLst>
      <p:ext uri="{BB962C8B-B14F-4D97-AF65-F5344CB8AC3E}">
        <p14:creationId xmlns:p14="http://schemas.microsoft.com/office/powerpoint/2010/main" val="14095604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3_Custom Layout">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8361102B-D120-1335-9D6C-4F7C2FCE4618}"/>
              </a:ext>
            </a:extLst>
          </p:cNvPr>
          <p:cNvSpPr>
            <a:spLocks noGrp="1"/>
          </p:cNvSpPr>
          <p:nvPr>
            <p:ph type="body" sz="quarter" idx="10" hasCustomPrompt="1"/>
          </p:nvPr>
        </p:nvSpPr>
        <p:spPr>
          <a:xfrm>
            <a:off x="2845254" y="787424"/>
            <a:ext cx="6547670" cy="757238"/>
          </a:xfrm>
          <a:prstGeom prst="rect">
            <a:avLst/>
          </a:prstGeom>
        </p:spPr>
        <p:txBody>
          <a:bodyPr/>
          <a:lstStyle>
            <a:lvl1pPr marL="0" indent="0" algn="ctr">
              <a:buNone/>
              <a:defRPr sz="3600" b="1">
                <a:latin typeface="Proxima Nova Rg" panose="02000506030000020004" pitchFamily="50"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Add lesson title here</a:t>
            </a:r>
          </a:p>
        </p:txBody>
      </p:sp>
      <p:sp>
        <p:nvSpPr>
          <p:cNvPr id="14" name="Text Placeholder 13">
            <a:extLst>
              <a:ext uri="{FF2B5EF4-FFF2-40B4-BE49-F238E27FC236}">
                <a16:creationId xmlns:a16="http://schemas.microsoft.com/office/drawing/2014/main" id="{2621F96C-0067-DF6F-859A-71F669A07310}"/>
              </a:ext>
            </a:extLst>
          </p:cNvPr>
          <p:cNvSpPr>
            <a:spLocks noGrp="1"/>
          </p:cNvSpPr>
          <p:nvPr>
            <p:ph type="body" sz="quarter" idx="11" hasCustomPrompt="1"/>
          </p:nvPr>
        </p:nvSpPr>
        <p:spPr>
          <a:xfrm>
            <a:off x="3588773" y="1599698"/>
            <a:ext cx="5093111" cy="337417"/>
          </a:xfrm>
          <a:prstGeom prst="rect">
            <a:avLst/>
          </a:prstGeom>
        </p:spPr>
        <p:txBody>
          <a:bodyPr/>
          <a:lstStyle>
            <a:lvl1pPr marL="0" indent="0" algn="ctr">
              <a:buNone/>
              <a:defRPr sz="1800">
                <a:solidFill>
                  <a:schemeClr val="bg2">
                    <a:lumMod val="25000"/>
                  </a:schemeClr>
                </a:solidFill>
                <a:latin typeface="Proxima Nova Rg" panose="02000506030000020004" pitchFamily="50" charset="0"/>
              </a:defRPr>
            </a:lvl1pPr>
          </a:lstStyle>
          <a:p>
            <a:pPr lvl="0"/>
            <a:r>
              <a:rPr lang="en-US"/>
              <a:t>Add lesson description here</a:t>
            </a:r>
          </a:p>
        </p:txBody>
      </p:sp>
      <p:sp>
        <p:nvSpPr>
          <p:cNvPr id="16" name="Content Placeholder 15">
            <a:extLst>
              <a:ext uri="{FF2B5EF4-FFF2-40B4-BE49-F238E27FC236}">
                <a16:creationId xmlns:a16="http://schemas.microsoft.com/office/drawing/2014/main" id="{C2B2BD8F-FCF3-4C9F-5200-BF475A93086A}"/>
              </a:ext>
            </a:extLst>
          </p:cNvPr>
          <p:cNvSpPr>
            <a:spLocks noGrp="1"/>
          </p:cNvSpPr>
          <p:nvPr>
            <p:ph sz="quarter" idx="12" hasCustomPrompt="1"/>
          </p:nvPr>
        </p:nvSpPr>
        <p:spPr>
          <a:xfrm>
            <a:off x="5701970" y="2433858"/>
            <a:ext cx="3470838" cy="245192"/>
          </a:xfrm>
          <a:prstGeom prst="rect">
            <a:avLst/>
          </a:prstGeom>
        </p:spPr>
        <p:txBody>
          <a:bodyPr/>
          <a:lstStyle>
            <a:lvl1pPr marL="0" indent="0">
              <a:buNone/>
              <a:defRPr sz="1600">
                <a:latin typeface="Proxima Nova Medium" panose="02000506030000020004" pitchFamily="2" charset="0"/>
              </a:defRPr>
            </a:lvl1pPr>
          </a:lstStyle>
          <a:p>
            <a:pPr lvl="0"/>
            <a:r>
              <a:rPr lang="en-US"/>
              <a:t>Add duration in minutes</a:t>
            </a:r>
          </a:p>
        </p:txBody>
      </p:sp>
    </p:spTree>
    <p:extLst>
      <p:ext uri="{BB962C8B-B14F-4D97-AF65-F5344CB8AC3E}">
        <p14:creationId xmlns:p14="http://schemas.microsoft.com/office/powerpoint/2010/main" val="326159971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5260224"/>
      </p:ext>
    </p:extLst>
  </p:cSld>
  <p:clrMap bg1="lt1" tx1="dk1" bg2="lt2" tx2="dk2" accent1="accent1" accent2="accent2" accent3="accent3" accent4="accent4" accent5="accent5" accent6="accent6" hlink="hlink" folHlink="folHlink"/>
  <p:sldLayoutIdLst>
    <p:sldLayoutId id="2147483649" r:id="rId1"/>
    <p:sldLayoutId id="2147483656" r:id="rId2"/>
    <p:sldLayoutId id="2147483657" r:id="rId3"/>
    <p:sldLayoutId id="2147483658"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6617D25-378B-B44C-456B-C4632D1FCF82}"/>
              </a:ext>
            </a:extLst>
          </p:cNvPr>
          <p:cNvSpPr/>
          <p:nvPr/>
        </p:nvSpPr>
        <p:spPr>
          <a:xfrm>
            <a:off x="180177" y="1012980"/>
            <a:ext cx="11118819" cy="1549781"/>
          </a:xfrm>
          <a:prstGeom prst="rect">
            <a:avLst/>
          </a:prstGeom>
          <a:noFill/>
          <a:ln w="9525">
            <a:noFill/>
          </a:ln>
        </p:spPr>
        <p:style>
          <a:lnRef idx="2">
            <a:schemeClr val="dk1"/>
          </a:lnRef>
          <a:fillRef idx="1">
            <a:schemeClr val="lt1"/>
          </a:fillRef>
          <a:effectRef idx="0">
            <a:schemeClr val="dk1"/>
          </a:effectRef>
          <a:fontRef idx="minor">
            <a:schemeClr val="dk1"/>
          </a:fontRef>
        </p:style>
        <p:txBody>
          <a:bodyPr lIns="229790" tIns="114897" rIns="229790" bIns="114897" anchor="t" anchorCtr="0"/>
          <a:lstStyle/>
          <a:p>
            <a:pPr marL="0" marR="0" lvl="0" indent="0" algn="l" defTabSz="914400" rtl="0" eaLnBrk="1" fontAlgn="auto" latinLnBrk="0" hangingPunct="1">
              <a:lnSpc>
                <a:spcPct val="100000"/>
              </a:lnSpc>
              <a:spcAft>
                <a:spcPts val="0"/>
              </a:spcAft>
              <a:buClrTx/>
              <a:buSzTx/>
              <a:buFontTx/>
              <a:buNone/>
              <a:tabLst/>
              <a:defRPr/>
            </a:pPr>
            <a:endParaRPr kumimoji="0" lang="en-US" b="0" i="0" u="none" strike="noStrike" kern="1200" cap="none" spc="0" normalizeH="0" baseline="0" noProof="0">
              <a:ln>
                <a:noFill/>
              </a:ln>
              <a:solidFill>
                <a:srgbClr val="283F5F"/>
              </a:solidFill>
              <a:effectLst/>
              <a:uLnTx/>
              <a:uFillTx/>
              <a:latin typeface="Arial" panose="020B0604020202020204" pitchFamily="34" charset="0"/>
              <a:ea typeface="+mn-ea"/>
              <a:cs typeface="Arial" panose="020B0604020202020204" pitchFamily="34" charset="0"/>
            </a:endParaRPr>
          </a:p>
        </p:txBody>
      </p:sp>
      <p:sp>
        <p:nvSpPr>
          <p:cNvPr id="6" name="TextBox 5">
            <a:extLst>
              <a:ext uri="{FF2B5EF4-FFF2-40B4-BE49-F238E27FC236}">
                <a16:creationId xmlns:a16="http://schemas.microsoft.com/office/drawing/2014/main" id="{6371FF33-B92C-01AF-7B95-9AD78ED04EA7}"/>
              </a:ext>
            </a:extLst>
          </p:cNvPr>
          <p:cNvSpPr txBox="1"/>
          <p:nvPr/>
        </p:nvSpPr>
        <p:spPr>
          <a:xfrm>
            <a:off x="180177" y="2792348"/>
            <a:ext cx="10758464" cy="2860976"/>
          </a:xfrm>
          <a:prstGeom prst="rect">
            <a:avLst/>
          </a:prstGeom>
          <a:noFill/>
        </p:spPr>
        <p:txBody>
          <a:bodyPr wrap="square">
            <a:spAutoFit/>
          </a:bodyPr>
          <a:lstStyle/>
          <a:p>
            <a:pPr marL="0" marR="0" lvl="0" indent="0" algn="l" defTabSz="914400" rtl="0" eaLnBrk="1" fontAlgn="auto" latinLnBrk="0" hangingPunct="1">
              <a:lnSpc>
                <a:spcPct val="100000"/>
              </a:lnSpc>
              <a:spcBef>
                <a:spcPct val="0"/>
              </a:spcBef>
              <a:spcAft>
                <a:spcPts val="453"/>
              </a:spcAft>
              <a:buClrTx/>
              <a:buSzTx/>
              <a:buFontTx/>
              <a:buNone/>
              <a:tabLst/>
              <a:defRPr/>
            </a:pPr>
            <a:r>
              <a:rPr kumimoji="0" lang="en-US" altLang="en-US" b="1" i="0" u="none" strike="noStrike" kern="1200" cap="none" spc="0" normalizeH="0" baseline="0" noProof="0">
                <a:ln>
                  <a:noFill/>
                </a:ln>
                <a:solidFill>
                  <a:srgbClr val="283F5F"/>
                </a:solidFill>
                <a:effectLst/>
                <a:uLnTx/>
                <a:uFillTx/>
                <a:latin typeface="Arial" panose="020B0604020202020204" pitchFamily="34" charset="0"/>
                <a:ea typeface="+mn-ea"/>
                <a:cs typeface="Arial" panose="020B0604020202020204" pitchFamily="34" charset="0"/>
              </a:rPr>
              <a:t>Notes Area</a:t>
            </a:r>
          </a:p>
          <a:p>
            <a:pPr marL="0" marR="0" lvl="0" indent="0" algn="l" defTabSz="914400" rtl="0" eaLnBrk="1" fontAlgn="auto" latinLnBrk="0" hangingPunct="1">
              <a:lnSpc>
                <a:spcPct val="100000"/>
              </a:lnSpc>
              <a:spcBef>
                <a:spcPts val="1071"/>
              </a:spcBef>
              <a:spcAft>
                <a:spcPts val="0"/>
              </a:spcAft>
              <a:buClrTx/>
              <a:buSzTx/>
              <a:buFontTx/>
              <a:buNone/>
              <a:tabLst/>
              <a:defRPr/>
            </a:pPr>
            <a:r>
              <a:rPr kumimoji="0" lang="en-US" b="0" i="0" u="none" strike="noStrike" kern="1200" cap="none" spc="0" normalizeH="0" baseline="0" noProof="0">
                <a:ln>
                  <a:noFill/>
                </a:ln>
                <a:solidFill>
                  <a:srgbClr val="283F5F"/>
                </a:solidFill>
                <a:effectLst/>
                <a:uLnTx/>
                <a:uFillTx/>
                <a:latin typeface="Arial" panose="020B0604020202020204" pitchFamily="34" charset="0"/>
                <a:ea typeface="+mn-ea"/>
                <a:cs typeface="Arial" panose="020B0604020202020204" pitchFamily="34" charset="0"/>
              </a:rPr>
              <a:t>This section contains the following details:</a:t>
            </a:r>
          </a:p>
          <a:p>
            <a:pPr marL="306004" marR="0" lvl="0" indent="-306004" algn="l" defTabSz="914400" rtl="0" eaLnBrk="1" fontAlgn="auto" latinLnBrk="0" hangingPunct="1">
              <a:lnSpc>
                <a:spcPct val="114000"/>
              </a:lnSpc>
              <a:spcBef>
                <a:spcPts val="1071"/>
              </a:spcBef>
              <a:spcAft>
                <a:spcPts val="0"/>
              </a:spcAft>
              <a:buClrTx/>
              <a:buSzTx/>
              <a:buFont typeface="Arial" panose="020B0604020202020204" pitchFamily="34" charset="0"/>
              <a:buChar char="•"/>
              <a:tabLst/>
              <a:defRPr/>
            </a:pPr>
            <a:r>
              <a:rPr kumimoji="0" lang="en-US" b="0" i="0" u="none" strike="noStrike" kern="1200" cap="none" spc="0" normalizeH="0" baseline="0" noProof="0">
                <a:ln>
                  <a:noFill/>
                </a:ln>
                <a:solidFill>
                  <a:srgbClr val="283F5F"/>
                </a:solidFill>
                <a:effectLst/>
                <a:uLnTx/>
                <a:uFillTx/>
                <a:latin typeface="Arial" panose="020B0604020202020204" pitchFamily="34" charset="0"/>
                <a:ea typeface="+mn-ea"/>
                <a:cs typeface="Arial" panose="020B0604020202020204" pitchFamily="34" charset="0"/>
              </a:rPr>
              <a:t>Notes to Reviewer: Queries/notes to reviewers </a:t>
            </a:r>
          </a:p>
          <a:p>
            <a:pPr marL="306004" marR="0" lvl="0" indent="-306004"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lang="en-US">
                <a:solidFill>
                  <a:srgbClr val="283F5F"/>
                </a:solidFill>
                <a:latin typeface="Arial" panose="020B0604020202020204" pitchFamily="34" charset="0"/>
                <a:cs typeface="Arial" panose="020B0604020202020204" pitchFamily="34" charset="0"/>
              </a:rPr>
              <a:t>Screen Type: Proposed treatment of the screen</a:t>
            </a:r>
          </a:p>
          <a:p>
            <a:pPr marL="306004" marR="0" lvl="0" indent="-306004"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en-US" b="0" i="0" u="none" strike="noStrike" kern="1200" cap="none" spc="0" normalizeH="0" baseline="0" noProof="0">
                <a:ln>
                  <a:noFill/>
                </a:ln>
                <a:solidFill>
                  <a:srgbClr val="283F5F"/>
                </a:solidFill>
                <a:effectLst/>
                <a:uLnTx/>
                <a:uFillTx/>
                <a:latin typeface="Arial" panose="020B0604020202020204" pitchFamily="34" charset="0"/>
                <a:ea typeface="+mn-ea"/>
                <a:cs typeface="Arial" panose="020B0604020202020204" pitchFamily="34" charset="0"/>
              </a:rPr>
              <a:t>Screen Duration: The estimated duration for a screen</a:t>
            </a:r>
          </a:p>
          <a:p>
            <a:pPr marL="306004" marR="0" lvl="0" indent="-306004"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en-US" b="0" i="0" u="none" strike="noStrike" kern="1200" cap="none" spc="0" normalizeH="0" baseline="0" noProof="0">
                <a:ln>
                  <a:noFill/>
                </a:ln>
                <a:solidFill>
                  <a:srgbClr val="283F5F"/>
                </a:solidFill>
                <a:effectLst/>
                <a:uLnTx/>
                <a:uFillTx/>
                <a:latin typeface="Arial" panose="020B0604020202020204" pitchFamily="34" charset="0"/>
                <a:ea typeface="+mn-ea"/>
                <a:cs typeface="Arial" panose="020B0604020202020204" pitchFamily="34" charset="0"/>
              </a:rPr>
              <a:t>Developer Notes: Specific functional development instructions</a:t>
            </a:r>
          </a:p>
          <a:p>
            <a:pPr marL="306004" marR="0" lvl="0" indent="-306004"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en-US" b="0" i="0" u="none" strike="noStrike" kern="1200" cap="none" spc="0" normalizeH="0" baseline="0" noProof="0">
                <a:ln>
                  <a:noFill/>
                </a:ln>
                <a:solidFill>
                  <a:srgbClr val="283F5F"/>
                </a:solidFill>
                <a:effectLst/>
                <a:uLnTx/>
                <a:uFillTx/>
                <a:latin typeface="Arial" panose="020B0604020202020204" pitchFamily="34" charset="0"/>
                <a:ea typeface="+mn-ea"/>
                <a:cs typeface="Arial" panose="020B0604020202020204" pitchFamily="34" charset="0"/>
              </a:rPr>
              <a:t>Graphics Notes: Specific visual development instructions</a:t>
            </a:r>
          </a:p>
          <a:p>
            <a:pPr marL="306004" marR="0" lvl="0" indent="-306004" algn="l" defTabSz="914400" rtl="0" eaLnBrk="1" fontAlgn="auto" latinLnBrk="0" hangingPunct="1">
              <a:lnSpc>
                <a:spcPct val="114000"/>
              </a:lnSpc>
              <a:spcBef>
                <a:spcPts val="0"/>
              </a:spcBef>
              <a:spcAft>
                <a:spcPts val="0"/>
              </a:spcAft>
              <a:buClrTx/>
              <a:buSzTx/>
              <a:buFont typeface="Arial" panose="020B0604020202020204" pitchFamily="34" charset="0"/>
              <a:buChar char="•"/>
              <a:tabLst/>
              <a:defRPr/>
            </a:pPr>
            <a:r>
              <a:rPr kumimoji="0" lang="en-US" b="0" i="0" u="none" strike="noStrike" kern="1200" cap="none" spc="0" normalizeH="0" baseline="0" noProof="0">
                <a:ln>
                  <a:noFill/>
                </a:ln>
                <a:solidFill>
                  <a:srgbClr val="283F5F"/>
                </a:solidFill>
                <a:effectLst/>
                <a:uLnTx/>
                <a:uFillTx/>
                <a:latin typeface="Arial" panose="020B0604020202020204" pitchFamily="34" charset="0"/>
                <a:ea typeface="+mn-ea"/>
                <a:cs typeface="Arial" panose="020B0604020202020204" pitchFamily="34" charset="0"/>
              </a:rPr>
              <a:t>Image ID: Image ID from the image library</a:t>
            </a:r>
          </a:p>
        </p:txBody>
      </p:sp>
      <p:sp>
        <p:nvSpPr>
          <p:cNvPr id="2" name="Title 1">
            <a:extLst>
              <a:ext uri="{FF2B5EF4-FFF2-40B4-BE49-F238E27FC236}">
                <a16:creationId xmlns:a16="http://schemas.microsoft.com/office/drawing/2014/main" id="{84A0C3D8-4530-EF02-AAAB-44B741FE610E}"/>
              </a:ext>
            </a:extLst>
          </p:cNvPr>
          <p:cNvSpPr>
            <a:spLocks noGrp="1"/>
          </p:cNvSpPr>
          <p:nvPr>
            <p:ph type="title"/>
          </p:nvPr>
        </p:nvSpPr>
        <p:spPr/>
        <p:txBody>
          <a:bodyPr/>
          <a:lstStyle/>
          <a:p>
            <a:r>
              <a:rPr lang="en-US"/>
              <a:t>Notes to the Reviewers</a:t>
            </a:r>
          </a:p>
        </p:txBody>
      </p:sp>
      <p:sp>
        <p:nvSpPr>
          <p:cNvPr id="3" name="TextBox 2">
            <a:extLst>
              <a:ext uri="{FF2B5EF4-FFF2-40B4-BE49-F238E27FC236}">
                <a16:creationId xmlns:a16="http://schemas.microsoft.com/office/drawing/2014/main" id="{BE95299B-26B2-A12A-85F6-CD08A7514544}"/>
              </a:ext>
            </a:extLst>
          </p:cNvPr>
          <p:cNvSpPr txBox="1"/>
          <p:nvPr/>
        </p:nvSpPr>
        <p:spPr>
          <a:xfrm>
            <a:off x="180177" y="1068273"/>
            <a:ext cx="10758464" cy="1754326"/>
          </a:xfrm>
          <a:prstGeom prst="rect">
            <a:avLst/>
          </a:prstGeom>
          <a:noFill/>
        </p:spPr>
        <p:txBody>
          <a:bodyPr wrap="square">
            <a:spAutoFit/>
          </a:bodyPr>
          <a:lstStyle/>
          <a:p>
            <a:pPr marL="0" marR="0" lvl="0" indent="0" algn="l" defTabSz="914400" rtl="0" eaLnBrk="1" fontAlgn="auto" latinLnBrk="0" hangingPunct="1">
              <a:lnSpc>
                <a:spcPct val="100000"/>
              </a:lnSpc>
              <a:spcAft>
                <a:spcPts val="0"/>
              </a:spcAft>
              <a:buClrTx/>
              <a:buSzTx/>
              <a:buFontTx/>
              <a:buNone/>
              <a:tabLst/>
              <a:defRPr/>
            </a:pPr>
            <a:r>
              <a:rPr kumimoji="0" lang="en-US" altLang="en-US" b="1" i="0" u="none" strike="noStrike" kern="1200" cap="none" spc="0" normalizeH="0" baseline="0" noProof="0">
                <a:ln>
                  <a:noFill/>
                </a:ln>
                <a:solidFill>
                  <a:srgbClr val="283F5F"/>
                </a:solidFill>
                <a:effectLst/>
                <a:uLnTx/>
                <a:uFillTx/>
                <a:latin typeface="Arial" panose="020B0604020202020204" pitchFamily="34" charset="0"/>
                <a:ea typeface="+mn-ea"/>
                <a:cs typeface="Arial" panose="020B0604020202020204" pitchFamily="34" charset="0"/>
              </a:rPr>
              <a:t>Slide Area</a:t>
            </a:r>
          </a:p>
          <a:p>
            <a:pPr marL="0" marR="0" lvl="0" indent="0" algn="l" defTabSz="914400" rtl="0" eaLnBrk="1" fontAlgn="auto" latinLnBrk="0" hangingPunct="1">
              <a:lnSpc>
                <a:spcPct val="100000"/>
              </a:lnSpc>
              <a:spcAft>
                <a:spcPts val="0"/>
              </a:spcAft>
              <a:buClrTx/>
              <a:buSzTx/>
              <a:buFontTx/>
              <a:buNone/>
              <a:tabLst/>
              <a:defRPr/>
            </a:pPr>
            <a:endParaRPr kumimoji="0" lang="en-US" altLang="en-US" b="1" i="0" u="none" strike="noStrike" kern="1200" cap="none" spc="0" normalizeH="0" baseline="0" noProof="0">
              <a:ln>
                <a:noFill/>
              </a:ln>
              <a:solidFill>
                <a:srgbClr val="283F5F"/>
              </a:solidFill>
              <a:effectLst/>
              <a:uLnTx/>
              <a:uFillTx/>
              <a:latin typeface="Arial" panose="020B0604020202020204" pitchFamily="34" charset="0"/>
              <a:ea typeface="+mn-ea"/>
              <a:cs typeface="Arial" panose="020B0604020202020204" pitchFamily="34" charset="0"/>
            </a:endParaRPr>
          </a:p>
          <a:p>
            <a:pPr marL="0" marR="0" lvl="0" indent="0" algn="l" defTabSz="914400" rtl="0" eaLnBrk="1" fontAlgn="auto" latinLnBrk="0" hangingPunct="1">
              <a:lnSpc>
                <a:spcPct val="100000"/>
              </a:lnSpc>
              <a:spcAft>
                <a:spcPts val="0"/>
              </a:spcAft>
              <a:buClrTx/>
              <a:buSzTx/>
              <a:buFontTx/>
              <a:buNone/>
              <a:tabLst/>
              <a:defRPr/>
            </a:pPr>
            <a:r>
              <a:rPr kumimoji="0" lang="en-US" b="0" i="0" u="none" strike="noStrike" kern="1200" cap="none" spc="0" normalizeH="0" baseline="0" noProof="0">
                <a:ln>
                  <a:noFill/>
                </a:ln>
                <a:solidFill>
                  <a:srgbClr val="283F5F"/>
                </a:solidFill>
                <a:effectLst/>
                <a:uLnTx/>
                <a:uFillTx/>
                <a:latin typeface="Arial" panose="020B0604020202020204" pitchFamily="34" charset="0"/>
                <a:ea typeface="+mn-ea"/>
                <a:cs typeface="Arial" panose="020B0604020202020204" pitchFamily="34" charset="0"/>
              </a:rPr>
              <a:t>This section contains all the on-screen components including text, images, vectors and illustrations to be used for development. The layout, designs, look-and-feel, etc. will be </a:t>
            </a:r>
            <a:r>
              <a:rPr kumimoji="0" lang="en-GB" b="0" i="0" u="none" strike="noStrike" kern="1200" cap="none" spc="0" normalizeH="0" baseline="0" noProof="0">
                <a:ln>
                  <a:noFill/>
                </a:ln>
                <a:solidFill>
                  <a:srgbClr val="283F5F"/>
                </a:solidFill>
                <a:effectLst/>
                <a:uLnTx/>
                <a:uFillTx/>
                <a:latin typeface="Arial" panose="020B0604020202020204" pitchFamily="34" charset="0"/>
                <a:ea typeface="+mn-ea"/>
                <a:cs typeface="Arial" panose="020B0604020202020204" pitchFamily="34" charset="0"/>
              </a:rPr>
              <a:t>finalized</a:t>
            </a:r>
            <a:r>
              <a:rPr kumimoji="0" lang="en-US" b="0" i="0" u="none" strike="noStrike" kern="1200" cap="none" spc="0" normalizeH="0" baseline="0" noProof="0">
                <a:ln>
                  <a:noFill/>
                </a:ln>
                <a:solidFill>
                  <a:srgbClr val="283F5F"/>
                </a:solidFill>
                <a:effectLst/>
                <a:uLnTx/>
                <a:uFillTx/>
                <a:latin typeface="Arial" panose="020B0604020202020204" pitchFamily="34" charset="0"/>
                <a:ea typeface="+mn-ea"/>
                <a:cs typeface="Arial" panose="020B0604020202020204" pitchFamily="34" charset="0"/>
              </a:rPr>
              <a:t> during the development of the course. </a:t>
            </a:r>
          </a:p>
          <a:p>
            <a:pPr marL="0" marR="0" lvl="0" indent="0" algn="l" defTabSz="914400" rtl="0" eaLnBrk="1" fontAlgn="auto" latinLnBrk="0" hangingPunct="1">
              <a:lnSpc>
                <a:spcPct val="100000"/>
              </a:lnSpc>
              <a:spcAft>
                <a:spcPts val="0"/>
              </a:spcAft>
              <a:buClrTx/>
              <a:buSzTx/>
              <a:buFontTx/>
              <a:buNone/>
              <a:tabLst/>
              <a:defRPr/>
            </a:pPr>
            <a:endParaRPr kumimoji="0" lang="en-US" b="0" i="0" u="none" strike="noStrike" kern="1200" cap="none" spc="0" normalizeH="0" baseline="0" noProof="0">
              <a:ln>
                <a:noFill/>
              </a:ln>
              <a:solidFill>
                <a:srgbClr val="283F5F"/>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690909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2FA44A8-A295-3BD6-5B59-81579392BF33}"/>
              </a:ext>
            </a:extLst>
          </p:cNvPr>
          <p:cNvSpPr/>
          <p:nvPr/>
        </p:nvSpPr>
        <p:spPr>
          <a:xfrm>
            <a:off x="2372133" y="2232641"/>
            <a:ext cx="7408837" cy="3511129"/>
          </a:xfrm>
          <a:prstGeom prst="rect">
            <a:avLst/>
          </a:prstGeom>
          <a:solidFill>
            <a:schemeClr val="bg1"/>
          </a:solidFill>
          <a:ln>
            <a:solidFill>
              <a:schemeClr val="bg1">
                <a:lumMod val="85000"/>
              </a:schemeClr>
            </a:solidFill>
          </a:ln>
          <a:effectLst>
            <a:outerShdw blurRad="50800" dist="38100" dir="2700000" algn="tl" rotWithShape="0">
              <a:prstClr val="black">
                <a:alpha val="1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36" name="TextBox 35">
            <a:extLst>
              <a:ext uri="{FF2B5EF4-FFF2-40B4-BE49-F238E27FC236}">
                <a16:creationId xmlns:a16="http://schemas.microsoft.com/office/drawing/2014/main" id="{FF0D3359-3461-E28F-ED1C-02B7ECFEB5D7}"/>
              </a:ext>
            </a:extLst>
          </p:cNvPr>
          <p:cNvSpPr txBox="1"/>
          <p:nvPr/>
        </p:nvSpPr>
        <p:spPr>
          <a:xfrm>
            <a:off x="-19447" y="631468"/>
            <a:ext cx="12192000" cy="307777"/>
          </a:xfrm>
          <a:prstGeom prst="rect">
            <a:avLst/>
          </a:prstGeom>
          <a:noFill/>
        </p:spPr>
        <p:txBody>
          <a:bodyPr wrap="square">
            <a:spAutoFit/>
          </a:bodyPr>
          <a:lstStyle/>
          <a:p>
            <a:pPr algn="ctr"/>
            <a:r>
              <a:rPr lang="en-US" sz="1400" i="1" dirty="0">
                <a:solidFill>
                  <a:schemeClr val="tx2">
                    <a:lumMod val="60000"/>
                    <a:lumOff val="40000"/>
                  </a:schemeClr>
                </a:solidFill>
              </a:rPr>
              <a:t>Select the tabs to expand to know about common key metrics.</a:t>
            </a:r>
            <a:endParaRPr lang="en-UG" sz="1400" i="1" dirty="0">
              <a:solidFill>
                <a:schemeClr val="tx2">
                  <a:lumMod val="60000"/>
                  <a:lumOff val="40000"/>
                </a:schemeClr>
              </a:solidFill>
            </a:endParaRPr>
          </a:p>
        </p:txBody>
      </p:sp>
      <p:sp>
        <p:nvSpPr>
          <p:cNvPr id="40" name="Rectangle 39">
            <a:extLst>
              <a:ext uri="{FF2B5EF4-FFF2-40B4-BE49-F238E27FC236}">
                <a16:creationId xmlns:a16="http://schemas.microsoft.com/office/drawing/2014/main" id="{C9BAAE38-8BDC-C423-5631-BEF5C765E1AC}"/>
              </a:ext>
            </a:extLst>
          </p:cNvPr>
          <p:cNvSpPr/>
          <p:nvPr/>
        </p:nvSpPr>
        <p:spPr>
          <a:xfrm>
            <a:off x="2372134" y="1114230"/>
            <a:ext cx="7408837" cy="580168"/>
          </a:xfrm>
          <a:prstGeom prst="rect">
            <a:avLst/>
          </a:prstGeom>
          <a:solidFill>
            <a:schemeClr val="bg1"/>
          </a:solidFill>
          <a:ln>
            <a:solidFill>
              <a:schemeClr val="bg1">
                <a:lumMod val="75000"/>
              </a:schemeClr>
            </a:solidFill>
          </a:ln>
          <a:effectLst>
            <a:outerShdw blurRad="50800" dist="38100" dir="2700000" algn="tl" rotWithShape="0">
              <a:prstClr val="black">
                <a:alpha val="1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23" name="TextBox 22">
            <a:extLst>
              <a:ext uri="{FF2B5EF4-FFF2-40B4-BE49-F238E27FC236}">
                <a16:creationId xmlns:a16="http://schemas.microsoft.com/office/drawing/2014/main" id="{02CF7B2E-00EF-93BF-D553-1AE0C656378F}"/>
              </a:ext>
            </a:extLst>
          </p:cNvPr>
          <p:cNvSpPr txBox="1"/>
          <p:nvPr/>
        </p:nvSpPr>
        <p:spPr>
          <a:xfrm>
            <a:off x="9336416" y="2422789"/>
            <a:ext cx="389076" cy="338554"/>
          </a:xfrm>
          <a:prstGeom prst="rect">
            <a:avLst/>
          </a:prstGeom>
          <a:noFill/>
        </p:spPr>
        <p:txBody>
          <a:bodyPr wrap="square">
            <a:spAutoFit/>
          </a:bodyPr>
          <a:lstStyle/>
          <a:p>
            <a:pPr marL="0" lvl="0" indent="0" rtl="0">
              <a:spcBef>
                <a:spcPts val="0"/>
              </a:spcBef>
              <a:spcAft>
                <a:spcPts val="0"/>
              </a:spcAft>
              <a:buNone/>
            </a:pPr>
            <a:r>
              <a:rPr lang="en-US" sz="1600" b="1" dirty="0">
                <a:solidFill>
                  <a:schemeClr val="tx1">
                    <a:lumMod val="75000"/>
                    <a:lumOff val="25000"/>
                  </a:schemeClr>
                </a:solidFill>
                <a:latin typeface="+mj-lt"/>
                <a:ea typeface="Roboto"/>
                <a:cs typeface="Roboto"/>
                <a:sym typeface="Roboto"/>
              </a:rPr>
              <a:t>-</a:t>
            </a:r>
            <a:endParaRPr lang="en-US" sz="1600" i="1" dirty="0">
              <a:solidFill>
                <a:schemeClr val="tx1">
                  <a:lumMod val="75000"/>
                  <a:lumOff val="25000"/>
                </a:schemeClr>
              </a:solidFill>
              <a:latin typeface="+mj-lt"/>
              <a:ea typeface="Roboto"/>
              <a:cs typeface="Roboto"/>
              <a:sym typeface="Roboto"/>
            </a:endParaRPr>
          </a:p>
        </p:txBody>
      </p:sp>
      <p:sp>
        <p:nvSpPr>
          <p:cNvPr id="22" name="TextBox 21">
            <a:extLst>
              <a:ext uri="{FF2B5EF4-FFF2-40B4-BE49-F238E27FC236}">
                <a16:creationId xmlns:a16="http://schemas.microsoft.com/office/drawing/2014/main" id="{BE8AD612-1775-422E-1DDC-CC5872B21F3F}"/>
              </a:ext>
            </a:extLst>
          </p:cNvPr>
          <p:cNvSpPr txBox="1"/>
          <p:nvPr/>
        </p:nvSpPr>
        <p:spPr>
          <a:xfrm>
            <a:off x="2511828" y="2943598"/>
            <a:ext cx="7168336" cy="1815882"/>
          </a:xfrm>
          <a:prstGeom prst="rect">
            <a:avLst/>
          </a:prstGeom>
          <a:noFill/>
        </p:spPr>
        <p:txBody>
          <a:bodyPr wrap="square">
            <a:spAutoFit/>
          </a:bodyPr>
          <a:lstStyle/>
          <a:p>
            <a:pPr marL="285750" indent="-285750">
              <a:buFont typeface="Arial" panose="020B0604020202020204" pitchFamily="34" charset="0"/>
              <a:buChar char="•"/>
            </a:pPr>
            <a:r>
              <a:rPr lang="en-US" sz="1400" b="1" dirty="0"/>
              <a:t>What It Is:</a:t>
            </a:r>
            <a:br>
              <a:rPr lang="en-US" sz="1400" dirty="0"/>
            </a:br>
            <a:r>
              <a:rPr lang="en-US" sz="1400" dirty="0"/>
              <a:t>Measures how satisfied customers are with the changes, especially those impacting customer-facing teams.</a:t>
            </a:r>
          </a:p>
          <a:p>
            <a:pPr marL="285750" indent="-285750">
              <a:buFont typeface="Arial" panose="020B0604020202020204" pitchFamily="34" charset="0"/>
              <a:buChar char="•"/>
            </a:pPr>
            <a:r>
              <a:rPr lang="en-US" sz="1400" b="1" dirty="0"/>
              <a:t>Why It’s Important:</a:t>
            </a:r>
            <a:br>
              <a:rPr lang="en-US" sz="1400" dirty="0"/>
            </a:br>
            <a:r>
              <a:rPr lang="en-US" sz="1400" dirty="0"/>
              <a:t>CSAT provides immediate feedback on how well your change efforts are received externally.</a:t>
            </a:r>
          </a:p>
          <a:p>
            <a:pPr marL="285750" indent="-285750">
              <a:buFont typeface="Arial" panose="020B0604020202020204" pitchFamily="34" charset="0"/>
              <a:buChar char="•"/>
            </a:pPr>
            <a:r>
              <a:rPr lang="en-US" sz="1400" b="1" dirty="0"/>
              <a:t>How to Measure It:</a:t>
            </a:r>
            <a:br>
              <a:rPr lang="en-US" sz="1400" dirty="0"/>
            </a:br>
            <a:r>
              <a:rPr lang="en-US" sz="1400" dirty="0"/>
              <a:t>CSAT (%) = (Number of Positive Responses / Total Responses) * 100</a:t>
            </a:r>
          </a:p>
        </p:txBody>
      </p:sp>
      <p:sp>
        <p:nvSpPr>
          <p:cNvPr id="41" name="Rectangle 40">
            <a:extLst>
              <a:ext uri="{FF2B5EF4-FFF2-40B4-BE49-F238E27FC236}">
                <a16:creationId xmlns:a16="http://schemas.microsoft.com/office/drawing/2014/main" id="{EC9BB7F2-2554-778D-7D20-AD526D8B318D}"/>
              </a:ext>
            </a:extLst>
          </p:cNvPr>
          <p:cNvSpPr/>
          <p:nvPr/>
        </p:nvSpPr>
        <p:spPr>
          <a:xfrm>
            <a:off x="2372133" y="1685648"/>
            <a:ext cx="7408837" cy="580168"/>
          </a:xfrm>
          <a:prstGeom prst="rect">
            <a:avLst/>
          </a:prstGeom>
          <a:solidFill>
            <a:schemeClr val="bg1"/>
          </a:solidFill>
          <a:ln>
            <a:solidFill>
              <a:schemeClr val="bg1">
                <a:lumMod val="75000"/>
              </a:schemeClr>
            </a:solidFill>
          </a:ln>
          <a:effectLst>
            <a:outerShdw blurRad="50800" dist="38100" dir="2700000" algn="tl" rotWithShape="0">
              <a:prstClr val="black">
                <a:alpha val="1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42" name="Rectangle 41">
            <a:extLst>
              <a:ext uri="{FF2B5EF4-FFF2-40B4-BE49-F238E27FC236}">
                <a16:creationId xmlns:a16="http://schemas.microsoft.com/office/drawing/2014/main" id="{8010BEB2-7EF1-DE8C-69BB-32D64122B2D2}"/>
              </a:ext>
            </a:extLst>
          </p:cNvPr>
          <p:cNvSpPr/>
          <p:nvPr/>
        </p:nvSpPr>
        <p:spPr>
          <a:xfrm>
            <a:off x="2372133" y="5623848"/>
            <a:ext cx="7408837" cy="580168"/>
          </a:xfrm>
          <a:prstGeom prst="rect">
            <a:avLst/>
          </a:prstGeom>
          <a:solidFill>
            <a:schemeClr val="bg1"/>
          </a:solidFill>
          <a:ln>
            <a:solidFill>
              <a:schemeClr val="bg1">
                <a:lumMod val="75000"/>
              </a:schemeClr>
            </a:solidFill>
          </a:ln>
          <a:effectLst>
            <a:outerShdw blurRad="50800" dist="38100" dir="2700000" algn="tl" rotWithShape="0">
              <a:prstClr val="black">
                <a:alpha val="1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46" name="TextBox 45">
            <a:extLst>
              <a:ext uri="{FF2B5EF4-FFF2-40B4-BE49-F238E27FC236}">
                <a16:creationId xmlns:a16="http://schemas.microsoft.com/office/drawing/2014/main" id="{338D25A1-D3E6-2BD6-4039-1F3F9C977FC6}"/>
              </a:ext>
            </a:extLst>
          </p:cNvPr>
          <p:cNvSpPr txBox="1"/>
          <p:nvPr/>
        </p:nvSpPr>
        <p:spPr>
          <a:xfrm>
            <a:off x="2492381" y="1826893"/>
            <a:ext cx="6765296" cy="338554"/>
          </a:xfrm>
          <a:prstGeom prst="rect">
            <a:avLst/>
          </a:prstGeom>
          <a:noFill/>
        </p:spPr>
        <p:txBody>
          <a:bodyPr wrap="square">
            <a:spAutoFit/>
          </a:bodyPr>
          <a:lstStyle/>
          <a:p>
            <a:r>
              <a:rPr lang="en-US" sz="1600" b="1" dirty="0"/>
              <a:t>Adoption Rates</a:t>
            </a:r>
            <a:endParaRPr lang="en-UG" sz="1600" b="1" dirty="0"/>
          </a:p>
        </p:txBody>
      </p:sp>
      <p:sp>
        <p:nvSpPr>
          <p:cNvPr id="48" name="TextBox 47">
            <a:extLst>
              <a:ext uri="{FF2B5EF4-FFF2-40B4-BE49-F238E27FC236}">
                <a16:creationId xmlns:a16="http://schemas.microsoft.com/office/drawing/2014/main" id="{C2B2A80D-3376-012C-A830-E72E572F5218}"/>
              </a:ext>
            </a:extLst>
          </p:cNvPr>
          <p:cNvSpPr txBox="1"/>
          <p:nvPr/>
        </p:nvSpPr>
        <p:spPr>
          <a:xfrm>
            <a:off x="2518812" y="2424248"/>
            <a:ext cx="6765296" cy="338554"/>
          </a:xfrm>
          <a:prstGeom prst="rect">
            <a:avLst/>
          </a:prstGeom>
          <a:noFill/>
        </p:spPr>
        <p:txBody>
          <a:bodyPr wrap="square">
            <a:spAutoFit/>
          </a:bodyPr>
          <a:lstStyle/>
          <a:p>
            <a:r>
              <a:rPr lang="en-US" sz="1600" b="1" dirty="0"/>
              <a:t>Customer Satisfaction Score (CSAT)</a:t>
            </a:r>
            <a:endParaRPr lang="en-UG" sz="1600" b="1" dirty="0"/>
          </a:p>
        </p:txBody>
      </p:sp>
      <p:sp>
        <p:nvSpPr>
          <p:cNvPr id="49" name="TextBox 48">
            <a:extLst>
              <a:ext uri="{FF2B5EF4-FFF2-40B4-BE49-F238E27FC236}">
                <a16:creationId xmlns:a16="http://schemas.microsoft.com/office/drawing/2014/main" id="{969EF590-57EE-BE07-4EB8-F77B838E5C89}"/>
              </a:ext>
            </a:extLst>
          </p:cNvPr>
          <p:cNvSpPr txBox="1"/>
          <p:nvPr/>
        </p:nvSpPr>
        <p:spPr>
          <a:xfrm>
            <a:off x="9336416" y="1234152"/>
            <a:ext cx="389076" cy="338554"/>
          </a:xfrm>
          <a:prstGeom prst="rect">
            <a:avLst/>
          </a:prstGeom>
          <a:noFill/>
        </p:spPr>
        <p:txBody>
          <a:bodyPr wrap="square">
            <a:spAutoFit/>
          </a:bodyPr>
          <a:lstStyle/>
          <a:p>
            <a:pPr marL="0" lvl="0" indent="0" rtl="0">
              <a:spcBef>
                <a:spcPts val="0"/>
              </a:spcBef>
              <a:spcAft>
                <a:spcPts val="0"/>
              </a:spcAft>
              <a:buNone/>
            </a:pPr>
            <a:r>
              <a:rPr lang="en-US" sz="1600" b="1" dirty="0">
                <a:solidFill>
                  <a:schemeClr val="tx1">
                    <a:lumMod val="75000"/>
                    <a:lumOff val="25000"/>
                  </a:schemeClr>
                </a:solidFill>
                <a:latin typeface="+mj-lt"/>
                <a:ea typeface="Roboto"/>
                <a:cs typeface="Roboto"/>
                <a:sym typeface="Roboto"/>
              </a:rPr>
              <a:t>+</a:t>
            </a:r>
            <a:endParaRPr lang="en-US" sz="1600" i="1" dirty="0">
              <a:solidFill>
                <a:schemeClr val="tx1">
                  <a:lumMod val="75000"/>
                  <a:lumOff val="25000"/>
                </a:schemeClr>
              </a:solidFill>
              <a:latin typeface="+mj-lt"/>
              <a:ea typeface="Roboto"/>
              <a:cs typeface="Roboto"/>
              <a:sym typeface="Roboto"/>
            </a:endParaRPr>
          </a:p>
        </p:txBody>
      </p:sp>
      <p:sp>
        <p:nvSpPr>
          <p:cNvPr id="50" name="TextBox 49">
            <a:extLst>
              <a:ext uri="{FF2B5EF4-FFF2-40B4-BE49-F238E27FC236}">
                <a16:creationId xmlns:a16="http://schemas.microsoft.com/office/drawing/2014/main" id="{1FB322F5-392E-AEF0-A35D-B946E777182C}"/>
              </a:ext>
            </a:extLst>
          </p:cNvPr>
          <p:cNvSpPr txBox="1"/>
          <p:nvPr/>
        </p:nvSpPr>
        <p:spPr>
          <a:xfrm>
            <a:off x="2472935" y="5785243"/>
            <a:ext cx="6765296" cy="338554"/>
          </a:xfrm>
          <a:prstGeom prst="rect">
            <a:avLst/>
          </a:prstGeom>
          <a:noFill/>
        </p:spPr>
        <p:txBody>
          <a:bodyPr wrap="square">
            <a:spAutoFit/>
          </a:bodyPr>
          <a:lstStyle/>
          <a:p>
            <a:r>
              <a:rPr lang="en-US" sz="1600" b="1" dirty="0"/>
              <a:t>Employee Engagement Metrics</a:t>
            </a:r>
            <a:endParaRPr lang="en-UG" sz="1600" b="1" dirty="0"/>
          </a:p>
        </p:txBody>
      </p:sp>
      <p:sp>
        <p:nvSpPr>
          <p:cNvPr id="51" name="TextBox 50">
            <a:extLst>
              <a:ext uri="{FF2B5EF4-FFF2-40B4-BE49-F238E27FC236}">
                <a16:creationId xmlns:a16="http://schemas.microsoft.com/office/drawing/2014/main" id="{CF958E2A-F40E-E7CE-1CFE-530A567D3F40}"/>
              </a:ext>
            </a:extLst>
          </p:cNvPr>
          <p:cNvSpPr txBox="1"/>
          <p:nvPr/>
        </p:nvSpPr>
        <p:spPr>
          <a:xfrm>
            <a:off x="9336416" y="1869383"/>
            <a:ext cx="389076" cy="338554"/>
          </a:xfrm>
          <a:prstGeom prst="rect">
            <a:avLst/>
          </a:prstGeom>
          <a:noFill/>
        </p:spPr>
        <p:txBody>
          <a:bodyPr wrap="square">
            <a:spAutoFit/>
          </a:bodyPr>
          <a:lstStyle/>
          <a:p>
            <a:pPr marL="0" lvl="0" indent="0" rtl="0">
              <a:spcBef>
                <a:spcPts val="0"/>
              </a:spcBef>
              <a:spcAft>
                <a:spcPts val="0"/>
              </a:spcAft>
              <a:buNone/>
            </a:pPr>
            <a:r>
              <a:rPr lang="en-US" sz="1600" b="1" dirty="0">
                <a:solidFill>
                  <a:schemeClr val="tx1">
                    <a:lumMod val="75000"/>
                    <a:lumOff val="25000"/>
                  </a:schemeClr>
                </a:solidFill>
                <a:latin typeface="+mj-lt"/>
                <a:ea typeface="Roboto"/>
                <a:cs typeface="Roboto"/>
                <a:sym typeface="Roboto"/>
              </a:rPr>
              <a:t>+</a:t>
            </a:r>
            <a:endParaRPr lang="en-US" sz="1600" i="1" dirty="0">
              <a:solidFill>
                <a:schemeClr val="tx1">
                  <a:lumMod val="75000"/>
                  <a:lumOff val="25000"/>
                </a:schemeClr>
              </a:solidFill>
              <a:latin typeface="+mj-lt"/>
              <a:ea typeface="Roboto"/>
              <a:cs typeface="Roboto"/>
              <a:sym typeface="Roboto"/>
            </a:endParaRPr>
          </a:p>
        </p:txBody>
      </p:sp>
      <p:sp>
        <p:nvSpPr>
          <p:cNvPr id="52" name="TextBox 51">
            <a:extLst>
              <a:ext uri="{FF2B5EF4-FFF2-40B4-BE49-F238E27FC236}">
                <a16:creationId xmlns:a16="http://schemas.microsoft.com/office/drawing/2014/main" id="{CB9128B5-E503-7247-0828-AFB5D3D8587D}"/>
              </a:ext>
            </a:extLst>
          </p:cNvPr>
          <p:cNvSpPr txBox="1"/>
          <p:nvPr/>
        </p:nvSpPr>
        <p:spPr>
          <a:xfrm>
            <a:off x="2518812" y="1213562"/>
            <a:ext cx="6765296" cy="338554"/>
          </a:xfrm>
          <a:prstGeom prst="rect">
            <a:avLst/>
          </a:prstGeom>
          <a:noFill/>
        </p:spPr>
        <p:txBody>
          <a:bodyPr wrap="square">
            <a:spAutoFit/>
          </a:bodyPr>
          <a:lstStyle/>
          <a:p>
            <a:r>
              <a:rPr lang="en-US" sz="1600" b="1" dirty="0"/>
              <a:t>Net Revenue Retention (NRR)</a:t>
            </a:r>
            <a:endParaRPr lang="en-UG" sz="1600" b="1" dirty="0"/>
          </a:p>
        </p:txBody>
      </p:sp>
      <p:sp>
        <p:nvSpPr>
          <p:cNvPr id="53" name="TextBox 52">
            <a:extLst>
              <a:ext uri="{FF2B5EF4-FFF2-40B4-BE49-F238E27FC236}">
                <a16:creationId xmlns:a16="http://schemas.microsoft.com/office/drawing/2014/main" id="{F08260D6-A5BB-4BAA-722A-2D708DF84639}"/>
              </a:ext>
            </a:extLst>
          </p:cNvPr>
          <p:cNvSpPr txBox="1"/>
          <p:nvPr/>
        </p:nvSpPr>
        <p:spPr>
          <a:xfrm>
            <a:off x="9391894" y="5744655"/>
            <a:ext cx="389076" cy="338554"/>
          </a:xfrm>
          <a:prstGeom prst="rect">
            <a:avLst/>
          </a:prstGeom>
          <a:noFill/>
        </p:spPr>
        <p:txBody>
          <a:bodyPr wrap="square">
            <a:spAutoFit/>
          </a:bodyPr>
          <a:lstStyle/>
          <a:p>
            <a:pPr marL="0" lvl="0" indent="0" rtl="0">
              <a:spcBef>
                <a:spcPts val="0"/>
              </a:spcBef>
              <a:spcAft>
                <a:spcPts val="0"/>
              </a:spcAft>
              <a:buNone/>
            </a:pPr>
            <a:r>
              <a:rPr lang="en-US" sz="1600" b="1" dirty="0">
                <a:solidFill>
                  <a:schemeClr val="tx1">
                    <a:lumMod val="75000"/>
                    <a:lumOff val="25000"/>
                  </a:schemeClr>
                </a:solidFill>
                <a:latin typeface="+mj-lt"/>
                <a:ea typeface="Roboto"/>
                <a:cs typeface="Roboto"/>
                <a:sym typeface="Roboto"/>
              </a:rPr>
              <a:t>+</a:t>
            </a:r>
            <a:endParaRPr lang="en-US" sz="1600" i="1" dirty="0">
              <a:solidFill>
                <a:schemeClr val="tx1">
                  <a:lumMod val="75000"/>
                  <a:lumOff val="25000"/>
                </a:schemeClr>
              </a:solidFill>
              <a:latin typeface="+mj-lt"/>
              <a:ea typeface="Roboto"/>
              <a:cs typeface="Roboto"/>
              <a:sym typeface="Roboto"/>
            </a:endParaRPr>
          </a:p>
        </p:txBody>
      </p:sp>
    </p:spTree>
    <p:extLst>
      <p:ext uri="{BB962C8B-B14F-4D97-AF65-F5344CB8AC3E}">
        <p14:creationId xmlns:p14="http://schemas.microsoft.com/office/powerpoint/2010/main" val="37021038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5DFF6D9-D9FB-9106-04B6-0BD3C702978F}"/>
              </a:ext>
            </a:extLst>
          </p:cNvPr>
          <p:cNvSpPr/>
          <p:nvPr/>
        </p:nvSpPr>
        <p:spPr>
          <a:xfrm>
            <a:off x="2372133" y="2852449"/>
            <a:ext cx="7408837" cy="3511129"/>
          </a:xfrm>
          <a:prstGeom prst="rect">
            <a:avLst/>
          </a:prstGeom>
          <a:solidFill>
            <a:schemeClr val="bg1"/>
          </a:solidFill>
          <a:ln>
            <a:solidFill>
              <a:schemeClr val="bg1">
                <a:lumMod val="85000"/>
              </a:schemeClr>
            </a:solidFill>
          </a:ln>
          <a:effectLst>
            <a:outerShdw blurRad="50800" dist="38100" dir="2700000" algn="tl" rotWithShape="0">
              <a:prstClr val="black">
                <a:alpha val="1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36" name="TextBox 35">
            <a:extLst>
              <a:ext uri="{FF2B5EF4-FFF2-40B4-BE49-F238E27FC236}">
                <a16:creationId xmlns:a16="http://schemas.microsoft.com/office/drawing/2014/main" id="{FF0D3359-3461-E28F-ED1C-02B7ECFEB5D7}"/>
              </a:ext>
            </a:extLst>
          </p:cNvPr>
          <p:cNvSpPr txBox="1"/>
          <p:nvPr/>
        </p:nvSpPr>
        <p:spPr>
          <a:xfrm>
            <a:off x="-19447" y="631468"/>
            <a:ext cx="12192000" cy="307777"/>
          </a:xfrm>
          <a:prstGeom prst="rect">
            <a:avLst/>
          </a:prstGeom>
          <a:noFill/>
        </p:spPr>
        <p:txBody>
          <a:bodyPr wrap="square">
            <a:spAutoFit/>
          </a:bodyPr>
          <a:lstStyle/>
          <a:p>
            <a:pPr algn="ctr"/>
            <a:r>
              <a:rPr lang="en-US" sz="1400" i="1" dirty="0">
                <a:solidFill>
                  <a:schemeClr val="tx2">
                    <a:lumMod val="60000"/>
                    <a:lumOff val="40000"/>
                  </a:schemeClr>
                </a:solidFill>
              </a:rPr>
              <a:t>Select the tabs to expand to know about common key metrics.</a:t>
            </a:r>
            <a:endParaRPr lang="en-UG" sz="1400" i="1" dirty="0">
              <a:solidFill>
                <a:schemeClr val="tx2">
                  <a:lumMod val="60000"/>
                  <a:lumOff val="40000"/>
                </a:schemeClr>
              </a:solidFill>
            </a:endParaRPr>
          </a:p>
        </p:txBody>
      </p:sp>
      <p:sp>
        <p:nvSpPr>
          <p:cNvPr id="40" name="Rectangle 39">
            <a:extLst>
              <a:ext uri="{FF2B5EF4-FFF2-40B4-BE49-F238E27FC236}">
                <a16:creationId xmlns:a16="http://schemas.microsoft.com/office/drawing/2014/main" id="{C9BAAE38-8BDC-C423-5631-BEF5C765E1AC}"/>
              </a:ext>
            </a:extLst>
          </p:cNvPr>
          <p:cNvSpPr/>
          <p:nvPr/>
        </p:nvSpPr>
        <p:spPr>
          <a:xfrm>
            <a:off x="2372134" y="1114230"/>
            <a:ext cx="7408837" cy="580168"/>
          </a:xfrm>
          <a:prstGeom prst="rect">
            <a:avLst/>
          </a:prstGeom>
          <a:solidFill>
            <a:schemeClr val="bg1"/>
          </a:solidFill>
          <a:ln>
            <a:solidFill>
              <a:schemeClr val="bg1">
                <a:lumMod val="75000"/>
              </a:schemeClr>
            </a:solidFill>
          </a:ln>
          <a:effectLst>
            <a:outerShdw blurRad="50800" dist="38100" dir="2700000" algn="tl" rotWithShape="0">
              <a:prstClr val="black">
                <a:alpha val="1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23" name="TextBox 22">
            <a:extLst>
              <a:ext uri="{FF2B5EF4-FFF2-40B4-BE49-F238E27FC236}">
                <a16:creationId xmlns:a16="http://schemas.microsoft.com/office/drawing/2014/main" id="{02CF7B2E-00EF-93BF-D553-1AE0C656378F}"/>
              </a:ext>
            </a:extLst>
          </p:cNvPr>
          <p:cNvSpPr txBox="1"/>
          <p:nvPr/>
        </p:nvSpPr>
        <p:spPr>
          <a:xfrm>
            <a:off x="9336416" y="2923340"/>
            <a:ext cx="389076" cy="338554"/>
          </a:xfrm>
          <a:prstGeom prst="rect">
            <a:avLst/>
          </a:prstGeom>
          <a:noFill/>
        </p:spPr>
        <p:txBody>
          <a:bodyPr wrap="square">
            <a:spAutoFit/>
          </a:bodyPr>
          <a:lstStyle/>
          <a:p>
            <a:pPr marL="0" lvl="0" indent="0" rtl="0">
              <a:spcBef>
                <a:spcPts val="0"/>
              </a:spcBef>
              <a:spcAft>
                <a:spcPts val="0"/>
              </a:spcAft>
              <a:buNone/>
            </a:pPr>
            <a:r>
              <a:rPr lang="en-US" sz="1600" b="1" dirty="0">
                <a:solidFill>
                  <a:schemeClr val="tx1">
                    <a:lumMod val="75000"/>
                    <a:lumOff val="25000"/>
                  </a:schemeClr>
                </a:solidFill>
                <a:latin typeface="+mj-lt"/>
                <a:ea typeface="Roboto"/>
                <a:cs typeface="Roboto"/>
                <a:sym typeface="Roboto"/>
              </a:rPr>
              <a:t>-</a:t>
            </a:r>
            <a:endParaRPr lang="en-US" sz="1600" i="1" dirty="0">
              <a:solidFill>
                <a:schemeClr val="tx1">
                  <a:lumMod val="75000"/>
                  <a:lumOff val="25000"/>
                </a:schemeClr>
              </a:solidFill>
              <a:latin typeface="+mj-lt"/>
              <a:ea typeface="Roboto"/>
              <a:cs typeface="Roboto"/>
              <a:sym typeface="Roboto"/>
            </a:endParaRPr>
          </a:p>
        </p:txBody>
      </p:sp>
      <p:sp>
        <p:nvSpPr>
          <p:cNvPr id="22" name="TextBox 21">
            <a:extLst>
              <a:ext uri="{FF2B5EF4-FFF2-40B4-BE49-F238E27FC236}">
                <a16:creationId xmlns:a16="http://schemas.microsoft.com/office/drawing/2014/main" id="{BE8AD612-1775-422E-1DDC-CC5872B21F3F}"/>
              </a:ext>
            </a:extLst>
          </p:cNvPr>
          <p:cNvSpPr txBox="1"/>
          <p:nvPr/>
        </p:nvSpPr>
        <p:spPr>
          <a:xfrm>
            <a:off x="2492383" y="3534358"/>
            <a:ext cx="7168336" cy="2246769"/>
          </a:xfrm>
          <a:prstGeom prst="rect">
            <a:avLst/>
          </a:prstGeom>
          <a:noFill/>
        </p:spPr>
        <p:txBody>
          <a:bodyPr wrap="square">
            <a:spAutoFit/>
          </a:bodyPr>
          <a:lstStyle/>
          <a:p>
            <a:pPr marL="285750" indent="-285750">
              <a:buFont typeface="Arial" panose="020B0604020202020204" pitchFamily="34" charset="0"/>
              <a:buChar char="•"/>
            </a:pPr>
            <a:r>
              <a:rPr lang="en-US" sz="1400" b="1" dirty="0"/>
              <a:t>What It Is:</a:t>
            </a:r>
            <a:br>
              <a:rPr lang="en-US" sz="1400" dirty="0"/>
            </a:br>
            <a:r>
              <a:rPr lang="en-US" sz="1400" dirty="0"/>
              <a:t>Evaluates how motivated and involved employees are during and after the change process.</a:t>
            </a:r>
          </a:p>
          <a:p>
            <a:pPr marL="285750" indent="-285750">
              <a:buFont typeface="Arial" panose="020B0604020202020204" pitchFamily="34" charset="0"/>
              <a:buChar char="•"/>
            </a:pPr>
            <a:r>
              <a:rPr lang="en-US" sz="1400" b="1" dirty="0"/>
              <a:t>Why It’s Important:</a:t>
            </a:r>
            <a:br>
              <a:rPr lang="en-US" sz="1400" dirty="0"/>
            </a:br>
            <a:r>
              <a:rPr lang="en-US" sz="1400" dirty="0"/>
              <a:t>Engaged employees are more likely to support and drive the success of change initiatives.</a:t>
            </a:r>
          </a:p>
          <a:p>
            <a:pPr marL="285750" indent="-285750">
              <a:buFont typeface="Arial" panose="020B0604020202020204" pitchFamily="34" charset="0"/>
              <a:buChar char="•"/>
            </a:pPr>
            <a:r>
              <a:rPr lang="en-US" sz="1400" b="1" dirty="0"/>
              <a:t>How to Measure It:</a:t>
            </a:r>
            <a:br>
              <a:rPr lang="en-US" sz="1400" dirty="0"/>
            </a:br>
            <a:r>
              <a:rPr lang="en-US" sz="1400" dirty="0"/>
              <a:t>Engagement Rate = (Engaged Employees / Total Employees) * 100</a:t>
            </a:r>
            <a:br>
              <a:rPr lang="en-US" sz="1400" dirty="0"/>
            </a:br>
            <a:r>
              <a:rPr lang="en-US" sz="1400" dirty="0"/>
              <a:t>Metrics include participation rate, pulse survey results, and feedback quality.</a:t>
            </a:r>
          </a:p>
        </p:txBody>
      </p:sp>
      <p:sp>
        <p:nvSpPr>
          <p:cNvPr id="41" name="Rectangle 40">
            <a:extLst>
              <a:ext uri="{FF2B5EF4-FFF2-40B4-BE49-F238E27FC236}">
                <a16:creationId xmlns:a16="http://schemas.microsoft.com/office/drawing/2014/main" id="{EC9BB7F2-2554-778D-7D20-AD526D8B318D}"/>
              </a:ext>
            </a:extLst>
          </p:cNvPr>
          <p:cNvSpPr/>
          <p:nvPr/>
        </p:nvSpPr>
        <p:spPr>
          <a:xfrm>
            <a:off x="2372133" y="1685648"/>
            <a:ext cx="7408837" cy="580168"/>
          </a:xfrm>
          <a:prstGeom prst="rect">
            <a:avLst/>
          </a:prstGeom>
          <a:solidFill>
            <a:schemeClr val="bg1"/>
          </a:solidFill>
          <a:ln>
            <a:solidFill>
              <a:schemeClr val="bg1">
                <a:lumMod val="75000"/>
              </a:schemeClr>
            </a:solidFill>
          </a:ln>
          <a:effectLst>
            <a:outerShdw blurRad="50800" dist="38100" dir="2700000" algn="tl" rotWithShape="0">
              <a:prstClr val="black">
                <a:alpha val="1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46" name="TextBox 45">
            <a:extLst>
              <a:ext uri="{FF2B5EF4-FFF2-40B4-BE49-F238E27FC236}">
                <a16:creationId xmlns:a16="http://schemas.microsoft.com/office/drawing/2014/main" id="{338D25A1-D3E6-2BD6-4039-1F3F9C977FC6}"/>
              </a:ext>
            </a:extLst>
          </p:cNvPr>
          <p:cNvSpPr txBox="1"/>
          <p:nvPr/>
        </p:nvSpPr>
        <p:spPr>
          <a:xfrm>
            <a:off x="2492381" y="1826893"/>
            <a:ext cx="6765296" cy="338554"/>
          </a:xfrm>
          <a:prstGeom prst="rect">
            <a:avLst/>
          </a:prstGeom>
          <a:noFill/>
        </p:spPr>
        <p:txBody>
          <a:bodyPr wrap="square">
            <a:spAutoFit/>
          </a:bodyPr>
          <a:lstStyle/>
          <a:p>
            <a:r>
              <a:rPr lang="en-US" sz="1600" b="1" dirty="0"/>
              <a:t>Adoption Rates</a:t>
            </a:r>
            <a:endParaRPr lang="en-UG" sz="1600" b="1" dirty="0"/>
          </a:p>
        </p:txBody>
      </p:sp>
      <p:sp>
        <p:nvSpPr>
          <p:cNvPr id="49" name="TextBox 48">
            <a:extLst>
              <a:ext uri="{FF2B5EF4-FFF2-40B4-BE49-F238E27FC236}">
                <a16:creationId xmlns:a16="http://schemas.microsoft.com/office/drawing/2014/main" id="{969EF590-57EE-BE07-4EB8-F77B838E5C89}"/>
              </a:ext>
            </a:extLst>
          </p:cNvPr>
          <p:cNvSpPr txBox="1"/>
          <p:nvPr/>
        </p:nvSpPr>
        <p:spPr>
          <a:xfrm>
            <a:off x="9336416" y="1234152"/>
            <a:ext cx="389076" cy="338554"/>
          </a:xfrm>
          <a:prstGeom prst="rect">
            <a:avLst/>
          </a:prstGeom>
          <a:noFill/>
        </p:spPr>
        <p:txBody>
          <a:bodyPr wrap="square">
            <a:spAutoFit/>
          </a:bodyPr>
          <a:lstStyle/>
          <a:p>
            <a:pPr marL="0" lvl="0" indent="0" rtl="0">
              <a:spcBef>
                <a:spcPts val="0"/>
              </a:spcBef>
              <a:spcAft>
                <a:spcPts val="0"/>
              </a:spcAft>
              <a:buNone/>
            </a:pPr>
            <a:r>
              <a:rPr lang="en-US" sz="1600" b="1" dirty="0">
                <a:solidFill>
                  <a:schemeClr val="tx1">
                    <a:lumMod val="75000"/>
                    <a:lumOff val="25000"/>
                  </a:schemeClr>
                </a:solidFill>
                <a:latin typeface="+mj-lt"/>
                <a:ea typeface="Roboto"/>
                <a:cs typeface="Roboto"/>
                <a:sym typeface="Roboto"/>
              </a:rPr>
              <a:t>+</a:t>
            </a:r>
            <a:endParaRPr lang="en-US" sz="1600" i="1" dirty="0">
              <a:solidFill>
                <a:schemeClr val="tx1">
                  <a:lumMod val="75000"/>
                  <a:lumOff val="25000"/>
                </a:schemeClr>
              </a:solidFill>
              <a:latin typeface="+mj-lt"/>
              <a:ea typeface="Roboto"/>
              <a:cs typeface="Roboto"/>
              <a:sym typeface="Roboto"/>
            </a:endParaRPr>
          </a:p>
        </p:txBody>
      </p:sp>
      <p:sp>
        <p:nvSpPr>
          <p:cNvPr id="50" name="TextBox 49">
            <a:extLst>
              <a:ext uri="{FF2B5EF4-FFF2-40B4-BE49-F238E27FC236}">
                <a16:creationId xmlns:a16="http://schemas.microsoft.com/office/drawing/2014/main" id="{1FB322F5-392E-AEF0-A35D-B946E777182C}"/>
              </a:ext>
            </a:extLst>
          </p:cNvPr>
          <p:cNvSpPr txBox="1"/>
          <p:nvPr/>
        </p:nvSpPr>
        <p:spPr>
          <a:xfrm>
            <a:off x="2457681" y="2953922"/>
            <a:ext cx="6765296" cy="338554"/>
          </a:xfrm>
          <a:prstGeom prst="rect">
            <a:avLst/>
          </a:prstGeom>
          <a:noFill/>
        </p:spPr>
        <p:txBody>
          <a:bodyPr wrap="square">
            <a:spAutoFit/>
          </a:bodyPr>
          <a:lstStyle/>
          <a:p>
            <a:r>
              <a:rPr lang="en-US" sz="1600" b="1" dirty="0"/>
              <a:t>Employee Engagement Metrics</a:t>
            </a:r>
            <a:endParaRPr lang="en-UG" sz="1600" b="1" dirty="0"/>
          </a:p>
        </p:txBody>
      </p:sp>
      <p:sp>
        <p:nvSpPr>
          <p:cNvPr id="51" name="TextBox 50">
            <a:extLst>
              <a:ext uri="{FF2B5EF4-FFF2-40B4-BE49-F238E27FC236}">
                <a16:creationId xmlns:a16="http://schemas.microsoft.com/office/drawing/2014/main" id="{CF958E2A-F40E-E7CE-1CFE-530A567D3F40}"/>
              </a:ext>
            </a:extLst>
          </p:cNvPr>
          <p:cNvSpPr txBox="1"/>
          <p:nvPr/>
        </p:nvSpPr>
        <p:spPr>
          <a:xfrm>
            <a:off x="9336416" y="1869383"/>
            <a:ext cx="389076" cy="338554"/>
          </a:xfrm>
          <a:prstGeom prst="rect">
            <a:avLst/>
          </a:prstGeom>
          <a:noFill/>
        </p:spPr>
        <p:txBody>
          <a:bodyPr wrap="square">
            <a:spAutoFit/>
          </a:bodyPr>
          <a:lstStyle/>
          <a:p>
            <a:pPr marL="0" lvl="0" indent="0" rtl="0">
              <a:spcBef>
                <a:spcPts val="0"/>
              </a:spcBef>
              <a:spcAft>
                <a:spcPts val="0"/>
              </a:spcAft>
              <a:buNone/>
            </a:pPr>
            <a:r>
              <a:rPr lang="en-US" sz="1600" b="1" dirty="0">
                <a:solidFill>
                  <a:schemeClr val="tx1">
                    <a:lumMod val="75000"/>
                    <a:lumOff val="25000"/>
                  </a:schemeClr>
                </a:solidFill>
                <a:latin typeface="+mj-lt"/>
                <a:ea typeface="Roboto"/>
                <a:cs typeface="Roboto"/>
                <a:sym typeface="Roboto"/>
              </a:rPr>
              <a:t>+</a:t>
            </a:r>
            <a:endParaRPr lang="en-US" sz="1600" i="1" dirty="0">
              <a:solidFill>
                <a:schemeClr val="tx1">
                  <a:lumMod val="75000"/>
                  <a:lumOff val="25000"/>
                </a:schemeClr>
              </a:solidFill>
              <a:latin typeface="+mj-lt"/>
              <a:ea typeface="Roboto"/>
              <a:cs typeface="Roboto"/>
              <a:sym typeface="Roboto"/>
            </a:endParaRPr>
          </a:p>
        </p:txBody>
      </p:sp>
      <p:sp>
        <p:nvSpPr>
          <p:cNvPr id="52" name="TextBox 51">
            <a:extLst>
              <a:ext uri="{FF2B5EF4-FFF2-40B4-BE49-F238E27FC236}">
                <a16:creationId xmlns:a16="http://schemas.microsoft.com/office/drawing/2014/main" id="{CB9128B5-E503-7247-0828-AFB5D3D8587D}"/>
              </a:ext>
            </a:extLst>
          </p:cNvPr>
          <p:cNvSpPr txBox="1"/>
          <p:nvPr/>
        </p:nvSpPr>
        <p:spPr>
          <a:xfrm>
            <a:off x="2518812" y="1213562"/>
            <a:ext cx="6765296" cy="338554"/>
          </a:xfrm>
          <a:prstGeom prst="rect">
            <a:avLst/>
          </a:prstGeom>
          <a:noFill/>
        </p:spPr>
        <p:txBody>
          <a:bodyPr wrap="square">
            <a:spAutoFit/>
          </a:bodyPr>
          <a:lstStyle/>
          <a:p>
            <a:r>
              <a:rPr lang="en-US" sz="1600" b="1" dirty="0"/>
              <a:t>Net Revenue Retention (NRR)</a:t>
            </a:r>
            <a:endParaRPr lang="en-UG" sz="1600" b="1" dirty="0"/>
          </a:p>
        </p:txBody>
      </p:sp>
      <p:sp>
        <p:nvSpPr>
          <p:cNvPr id="42" name="Rectangle 41">
            <a:extLst>
              <a:ext uri="{FF2B5EF4-FFF2-40B4-BE49-F238E27FC236}">
                <a16:creationId xmlns:a16="http://schemas.microsoft.com/office/drawing/2014/main" id="{8010BEB2-7EF1-DE8C-69BB-32D64122B2D2}"/>
              </a:ext>
            </a:extLst>
          </p:cNvPr>
          <p:cNvSpPr/>
          <p:nvPr/>
        </p:nvSpPr>
        <p:spPr>
          <a:xfrm>
            <a:off x="2372133" y="2267427"/>
            <a:ext cx="7408837" cy="580168"/>
          </a:xfrm>
          <a:prstGeom prst="rect">
            <a:avLst/>
          </a:prstGeom>
          <a:solidFill>
            <a:schemeClr val="bg1"/>
          </a:solidFill>
          <a:ln>
            <a:solidFill>
              <a:schemeClr val="bg1">
                <a:lumMod val="75000"/>
              </a:schemeClr>
            </a:solidFill>
          </a:ln>
          <a:effectLst>
            <a:outerShdw blurRad="50800" dist="38100" dir="2700000" algn="tl" rotWithShape="0">
              <a:prstClr val="black">
                <a:alpha val="1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48" name="TextBox 47">
            <a:extLst>
              <a:ext uri="{FF2B5EF4-FFF2-40B4-BE49-F238E27FC236}">
                <a16:creationId xmlns:a16="http://schemas.microsoft.com/office/drawing/2014/main" id="{C2B2A80D-3376-012C-A830-E72E572F5218}"/>
              </a:ext>
            </a:extLst>
          </p:cNvPr>
          <p:cNvSpPr txBox="1"/>
          <p:nvPr/>
        </p:nvSpPr>
        <p:spPr>
          <a:xfrm>
            <a:off x="2489925" y="2385940"/>
            <a:ext cx="6765296" cy="338554"/>
          </a:xfrm>
          <a:prstGeom prst="rect">
            <a:avLst/>
          </a:prstGeom>
          <a:noFill/>
        </p:spPr>
        <p:txBody>
          <a:bodyPr wrap="square">
            <a:spAutoFit/>
          </a:bodyPr>
          <a:lstStyle/>
          <a:p>
            <a:r>
              <a:rPr lang="en-US" sz="1600" b="1" dirty="0"/>
              <a:t>Customer Satisfaction Score (CSAT)</a:t>
            </a:r>
            <a:endParaRPr lang="en-UG" sz="1600" b="1" dirty="0"/>
          </a:p>
        </p:txBody>
      </p:sp>
      <p:sp>
        <p:nvSpPr>
          <p:cNvPr id="53" name="TextBox 52">
            <a:extLst>
              <a:ext uri="{FF2B5EF4-FFF2-40B4-BE49-F238E27FC236}">
                <a16:creationId xmlns:a16="http://schemas.microsoft.com/office/drawing/2014/main" id="{F08260D6-A5BB-4BAA-722A-2D708DF84639}"/>
              </a:ext>
            </a:extLst>
          </p:cNvPr>
          <p:cNvSpPr txBox="1"/>
          <p:nvPr/>
        </p:nvSpPr>
        <p:spPr>
          <a:xfrm>
            <a:off x="9336416" y="2399149"/>
            <a:ext cx="389076" cy="338554"/>
          </a:xfrm>
          <a:prstGeom prst="rect">
            <a:avLst/>
          </a:prstGeom>
          <a:noFill/>
        </p:spPr>
        <p:txBody>
          <a:bodyPr wrap="square">
            <a:spAutoFit/>
          </a:bodyPr>
          <a:lstStyle/>
          <a:p>
            <a:pPr marL="0" lvl="0" indent="0" rtl="0">
              <a:spcBef>
                <a:spcPts val="0"/>
              </a:spcBef>
              <a:spcAft>
                <a:spcPts val="0"/>
              </a:spcAft>
              <a:buNone/>
            </a:pPr>
            <a:r>
              <a:rPr lang="en-US" sz="1600" b="1" dirty="0">
                <a:solidFill>
                  <a:schemeClr val="tx1">
                    <a:lumMod val="75000"/>
                    <a:lumOff val="25000"/>
                  </a:schemeClr>
                </a:solidFill>
                <a:latin typeface="+mj-lt"/>
                <a:ea typeface="Roboto"/>
                <a:cs typeface="Roboto"/>
                <a:sym typeface="Roboto"/>
              </a:rPr>
              <a:t>+</a:t>
            </a:r>
            <a:endParaRPr lang="en-US" sz="1600" i="1" dirty="0">
              <a:solidFill>
                <a:schemeClr val="tx1">
                  <a:lumMod val="75000"/>
                  <a:lumOff val="25000"/>
                </a:schemeClr>
              </a:solidFill>
              <a:latin typeface="+mj-lt"/>
              <a:ea typeface="Roboto"/>
              <a:cs typeface="Roboto"/>
              <a:sym typeface="Roboto"/>
            </a:endParaRPr>
          </a:p>
        </p:txBody>
      </p:sp>
      <p:sp>
        <p:nvSpPr>
          <p:cNvPr id="4" name="Rectangle 3">
            <a:extLst>
              <a:ext uri="{FF2B5EF4-FFF2-40B4-BE49-F238E27FC236}">
                <a16:creationId xmlns:a16="http://schemas.microsoft.com/office/drawing/2014/main" id="{7F9C8D3D-958E-9120-EA4F-95529C7A7F79}"/>
              </a:ext>
            </a:extLst>
          </p:cNvPr>
          <p:cNvSpPr/>
          <p:nvPr/>
        </p:nvSpPr>
        <p:spPr>
          <a:xfrm>
            <a:off x="1278152" y="6444791"/>
            <a:ext cx="9380591" cy="413210"/>
          </a:xfrm>
          <a:prstGeom prst="rect">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CONTINUE</a:t>
            </a:r>
            <a:endParaRPr lang="en-UG" dirty="0"/>
          </a:p>
        </p:txBody>
      </p:sp>
    </p:spTree>
    <p:extLst>
      <p:ext uri="{BB962C8B-B14F-4D97-AF65-F5344CB8AC3E}">
        <p14:creationId xmlns:p14="http://schemas.microsoft.com/office/powerpoint/2010/main" val="5262868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8">
            <a:extLst>
              <a:ext uri="{FF2B5EF4-FFF2-40B4-BE49-F238E27FC236}">
                <a16:creationId xmlns:a16="http://schemas.microsoft.com/office/drawing/2014/main" id="{9A2ABD84-448F-9719-50E7-89A13B21723E}"/>
              </a:ext>
            </a:extLst>
          </p:cNvPr>
          <p:cNvSpPr txBox="1">
            <a:spLocks/>
          </p:cNvSpPr>
          <p:nvPr/>
        </p:nvSpPr>
        <p:spPr>
          <a:xfrm>
            <a:off x="1036042" y="650626"/>
            <a:ext cx="341069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solidFill>
                  <a:srgbClr val="01AFE6"/>
                </a:solidFill>
                <a:latin typeface="+mj-lt"/>
                <a:cs typeface="Arial" panose="020B0604020202020204" pitchFamily="34" charset="0"/>
              </a:rPr>
              <a:t>Setting KPIs</a:t>
            </a:r>
            <a:endParaRPr lang="en-US" sz="2000" b="1" dirty="0">
              <a:solidFill>
                <a:srgbClr val="01AFE6"/>
              </a:solidFill>
              <a:latin typeface="+mj-lt"/>
            </a:endParaRPr>
          </a:p>
        </p:txBody>
      </p:sp>
      <p:sp>
        <p:nvSpPr>
          <p:cNvPr id="8" name="TextBox 7">
            <a:extLst>
              <a:ext uri="{FF2B5EF4-FFF2-40B4-BE49-F238E27FC236}">
                <a16:creationId xmlns:a16="http://schemas.microsoft.com/office/drawing/2014/main" id="{266F992C-5D85-3BCA-9491-770E3C2011FC}"/>
              </a:ext>
            </a:extLst>
          </p:cNvPr>
          <p:cNvSpPr txBox="1"/>
          <p:nvPr/>
        </p:nvSpPr>
        <p:spPr>
          <a:xfrm>
            <a:off x="1036042" y="1173611"/>
            <a:ext cx="9977938" cy="646331"/>
          </a:xfrm>
          <a:prstGeom prst="rect">
            <a:avLst/>
          </a:prstGeom>
          <a:noFill/>
        </p:spPr>
        <p:txBody>
          <a:bodyPr wrap="square">
            <a:spAutoFit/>
          </a:bodyPr>
          <a:lstStyle/>
          <a:p>
            <a:r>
              <a:rPr lang="en-US" dirty="0"/>
              <a:t>Key Performance Indicators (KPIs) are essential for measuring the success and effectiveness of change management initiatives. Properly set KPIs can help you to:</a:t>
            </a:r>
            <a:endParaRPr lang="en-UG" dirty="0"/>
          </a:p>
        </p:txBody>
      </p:sp>
      <p:sp>
        <p:nvSpPr>
          <p:cNvPr id="5" name="TextBox 4">
            <a:extLst>
              <a:ext uri="{FF2B5EF4-FFF2-40B4-BE49-F238E27FC236}">
                <a16:creationId xmlns:a16="http://schemas.microsoft.com/office/drawing/2014/main" id="{16AA6B0F-3CEC-4549-A33F-3C5D3AF62745}"/>
              </a:ext>
            </a:extLst>
          </p:cNvPr>
          <p:cNvSpPr txBox="1"/>
          <p:nvPr/>
        </p:nvSpPr>
        <p:spPr>
          <a:xfrm>
            <a:off x="1595690" y="2345963"/>
            <a:ext cx="10083514" cy="369332"/>
          </a:xfrm>
          <a:prstGeom prst="rect">
            <a:avLst/>
          </a:prstGeom>
          <a:noFill/>
        </p:spPr>
        <p:txBody>
          <a:bodyPr wrap="square">
            <a:spAutoFit/>
          </a:bodyPr>
          <a:lstStyle/>
          <a:p>
            <a:r>
              <a:rPr lang="en-UG" dirty="0"/>
              <a:t>Track progress to monitor how well the change initiatives are advancing.</a:t>
            </a:r>
          </a:p>
        </p:txBody>
      </p:sp>
      <p:sp>
        <p:nvSpPr>
          <p:cNvPr id="9" name="Oval 8">
            <a:extLst>
              <a:ext uri="{FF2B5EF4-FFF2-40B4-BE49-F238E27FC236}">
                <a16:creationId xmlns:a16="http://schemas.microsoft.com/office/drawing/2014/main" id="{A4DF54F2-8CB4-0718-2BFC-F3D9187B9893}"/>
              </a:ext>
            </a:extLst>
          </p:cNvPr>
          <p:cNvSpPr/>
          <p:nvPr/>
        </p:nvSpPr>
        <p:spPr>
          <a:xfrm>
            <a:off x="1038534" y="2319397"/>
            <a:ext cx="369332" cy="369332"/>
          </a:xfrm>
          <a:prstGeom prst="ellipse">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a:t>
            </a:r>
            <a:endParaRPr lang="en-UG" dirty="0"/>
          </a:p>
        </p:txBody>
      </p:sp>
      <p:sp>
        <p:nvSpPr>
          <p:cNvPr id="11" name="Oval 10">
            <a:extLst>
              <a:ext uri="{FF2B5EF4-FFF2-40B4-BE49-F238E27FC236}">
                <a16:creationId xmlns:a16="http://schemas.microsoft.com/office/drawing/2014/main" id="{95B81068-2C7F-16D1-4AEF-B8D9E08A1AFF}"/>
              </a:ext>
            </a:extLst>
          </p:cNvPr>
          <p:cNvSpPr/>
          <p:nvPr/>
        </p:nvSpPr>
        <p:spPr>
          <a:xfrm>
            <a:off x="1038534" y="2952896"/>
            <a:ext cx="369332" cy="369332"/>
          </a:xfrm>
          <a:prstGeom prst="ellipse">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a:t>
            </a:r>
            <a:endParaRPr lang="en-UG" dirty="0"/>
          </a:p>
        </p:txBody>
      </p:sp>
      <p:sp>
        <p:nvSpPr>
          <p:cNvPr id="12" name="Oval 11">
            <a:extLst>
              <a:ext uri="{FF2B5EF4-FFF2-40B4-BE49-F238E27FC236}">
                <a16:creationId xmlns:a16="http://schemas.microsoft.com/office/drawing/2014/main" id="{4C812B91-64C0-0B0E-58A1-4BCC6F22B57F}"/>
              </a:ext>
            </a:extLst>
          </p:cNvPr>
          <p:cNvSpPr/>
          <p:nvPr/>
        </p:nvSpPr>
        <p:spPr>
          <a:xfrm>
            <a:off x="1036042" y="3586395"/>
            <a:ext cx="369332" cy="369332"/>
          </a:xfrm>
          <a:prstGeom prst="ellipse">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3</a:t>
            </a:r>
            <a:endParaRPr lang="en-UG"/>
          </a:p>
        </p:txBody>
      </p:sp>
      <p:sp>
        <p:nvSpPr>
          <p:cNvPr id="21" name="TextBox 20">
            <a:extLst>
              <a:ext uri="{FF2B5EF4-FFF2-40B4-BE49-F238E27FC236}">
                <a16:creationId xmlns:a16="http://schemas.microsoft.com/office/drawing/2014/main" id="{3ABB4391-1759-3E17-324C-DA6AB5D0C0D1}"/>
              </a:ext>
            </a:extLst>
          </p:cNvPr>
          <p:cNvSpPr txBox="1"/>
          <p:nvPr/>
        </p:nvSpPr>
        <p:spPr>
          <a:xfrm>
            <a:off x="1613891" y="2952896"/>
            <a:ext cx="10083514" cy="369332"/>
          </a:xfrm>
          <a:prstGeom prst="rect">
            <a:avLst/>
          </a:prstGeom>
          <a:noFill/>
        </p:spPr>
        <p:txBody>
          <a:bodyPr wrap="square">
            <a:spAutoFit/>
          </a:bodyPr>
          <a:lstStyle/>
          <a:p>
            <a:r>
              <a:rPr lang="en-UG" dirty="0"/>
              <a:t>Assess </a:t>
            </a:r>
            <a:r>
              <a:rPr lang="en-US" dirty="0"/>
              <a:t>the </a:t>
            </a:r>
            <a:r>
              <a:rPr lang="en-UG" dirty="0"/>
              <a:t>impact to evaluate the effectiveness of the changes being implemented.</a:t>
            </a:r>
          </a:p>
        </p:txBody>
      </p:sp>
      <p:sp>
        <p:nvSpPr>
          <p:cNvPr id="22" name="TextBox 21">
            <a:extLst>
              <a:ext uri="{FF2B5EF4-FFF2-40B4-BE49-F238E27FC236}">
                <a16:creationId xmlns:a16="http://schemas.microsoft.com/office/drawing/2014/main" id="{528C82B0-62DF-3183-F6E6-7AD0D27AF6CC}"/>
              </a:ext>
            </a:extLst>
          </p:cNvPr>
          <p:cNvSpPr txBox="1"/>
          <p:nvPr/>
        </p:nvSpPr>
        <p:spPr>
          <a:xfrm>
            <a:off x="1613891" y="3586395"/>
            <a:ext cx="10083514" cy="369332"/>
          </a:xfrm>
          <a:prstGeom prst="rect">
            <a:avLst/>
          </a:prstGeom>
          <a:noFill/>
        </p:spPr>
        <p:txBody>
          <a:bodyPr wrap="square">
            <a:spAutoFit/>
          </a:bodyPr>
          <a:lstStyle/>
          <a:p>
            <a:r>
              <a:rPr lang="en-UG" dirty="0"/>
              <a:t>Make informed decisions based on KPI data to guide future steps and adjustments.</a:t>
            </a:r>
          </a:p>
        </p:txBody>
      </p:sp>
      <p:sp>
        <p:nvSpPr>
          <p:cNvPr id="23" name="Oval 22">
            <a:extLst>
              <a:ext uri="{FF2B5EF4-FFF2-40B4-BE49-F238E27FC236}">
                <a16:creationId xmlns:a16="http://schemas.microsoft.com/office/drawing/2014/main" id="{64E3C646-403B-E224-9AD7-9D2E3CB449A8}"/>
              </a:ext>
            </a:extLst>
          </p:cNvPr>
          <p:cNvSpPr/>
          <p:nvPr/>
        </p:nvSpPr>
        <p:spPr>
          <a:xfrm>
            <a:off x="1036042" y="4219894"/>
            <a:ext cx="369332" cy="369332"/>
          </a:xfrm>
          <a:prstGeom prst="ellipse">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4</a:t>
            </a:r>
            <a:endParaRPr lang="en-UG" dirty="0"/>
          </a:p>
        </p:txBody>
      </p:sp>
      <p:sp>
        <p:nvSpPr>
          <p:cNvPr id="24" name="Oval 23">
            <a:extLst>
              <a:ext uri="{FF2B5EF4-FFF2-40B4-BE49-F238E27FC236}">
                <a16:creationId xmlns:a16="http://schemas.microsoft.com/office/drawing/2014/main" id="{FCBE3787-1F94-C823-6F98-82C47D6945A6}"/>
              </a:ext>
            </a:extLst>
          </p:cNvPr>
          <p:cNvSpPr/>
          <p:nvPr/>
        </p:nvSpPr>
        <p:spPr>
          <a:xfrm>
            <a:off x="1036042" y="4853393"/>
            <a:ext cx="369332" cy="369332"/>
          </a:xfrm>
          <a:prstGeom prst="ellipse">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5</a:t>
            </a:r>
            <a:endParaRPr lang="en-UG" dirty="0"/>
          </a:p>
        </p:txBody>
      </p:sp>
      <p:sp>
        <p:nvSpPr>
          <p:cNvPr id="25" name="TextBox 24">
            <a:extLst>
              <a:ext uri="{FF2B5EF4-FFF2-40B4-BE49-F238E27FC236}">
                <a16:creationId xmlns:a16="http://schemas.microsoft.com/office/drawing/2014/main" id="{A57A0595-4109-31DE-EA95-B9450B0CFD57}"/>
              </a:ext>
            </a:extLst>
          </p:cNvPr>
          <p:cNvSpPr txBox="1"/>
          <p:nvPr/>
        </p:nvSpPr>
        <p:spPr>
          <a:xfrm>
            <a:off x="1613891" y="4219597"/>
            <a:ext cx="10083514" cy="369332"/>
          </a:xfrm>
          <a:prstGeom prst="rect">
            <a:avLst/>
          </a:prstGeom>
          <a:noFill/>
        </p:spPr>
        <p:txBody>
          <a:bodyPr wrap="square">
            <a:spAutoFit/>
          </a:bodyPr>
          <a:lstStyle/>
          <a:p>
            <a:r>
              <a:rPr lang="en-UG" dirty="0"/>
              <a:t>Measure outcomes to determine whether the change goals are being met.</a:t>
            </a:r>
          </a:p>
        </p:txBody>
      </p:sp>
      <p:sp>
        <p:nvSpPr>
          <p:cNvPr id="26" name="TextBox 25">
            <a:extLst>
              <a:ext uri="{FF2B5EF4-FFF2-40B4-BE49-F238E27FC236}">
                <a16:creationId xmlns:a16="http://schemas.microsoft.com/office/drawing/2014/main" id="{D8970631-D765-0CA7-2F90-02E87A69B3F6}"/>
              </a:ext>
            </a:extLst>
          </p:cNvPr>
          <p:cNvSpPr txBox="1"/>
          <p:nvPr/>
        </p:nvSpPr>
        <p:spPr>
          <a:xfrm>
            <a:off x="1613891" y="4853393"/>
            <a:ext cx="10083514" cy="369332"/>
          </a:xfrm>
          <a:prstGeom prst="rect">
            <a:avLst/>
          </a:prstGeom>
          <a:noFill/>
        </p:spPr>
        <p:txBody>
          <a:bodyPr wrap="square">
            <a:spAutoFit/>
          </a:bodyPr>
          <a:lstStyle/>
          <a:p>
            <a:r>
              <a:rPr lang="en-UG" dirty="0"/>
              <a:t>Refine strategies based on the insights gathered from KPI analysis.</a:t>
            </a:r>
          </a:p>
        </p:txBody>
      </p:sp>
    </p:spTree>
    <p:extLst>
      <p:ext uri="{BB962C8B-B14F-4D97-AF65-F5344CB8AC3E}">
        <p14:creationId xmlns:p14="http://schemas.microsoft.com/office/powerpoint/2010/main" val="3196230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8">
            <a:extLst>
              <a:ext uri="{FF2B5EF4-FFF2-40B4-BE49-F238E27FC236}">
                <a16:creationId xmlns:a16="http://schemas.microsoft.com/office/drawing/2014/main" id="{9A2ABD84-448F-9719-50E7-89A13B21723E}"/>
              </a:ext>
            </a:extLst>
          </p:cNvPr>
          <p:cNvSpPr txBox="1">
            <a:spLocks/>
          </p:cNvSpPr>
          <p:nvPr/>
        </p:nvSpPr>
        <p:spPr>
          <a:xfrm>
            <a:off x="1036042" y="650626"/>
            <a:ext cx="5319602"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solidFill>
                  <a:srgbClr val="01AFE6"/>
                </a:solidFill>
                <a:latin typeface="+mj-lt"/>
                <a:cs typeface="Arial" panose="020B0604020202020204" pitchFamily="34" charset="0"/>
              </a:rPr>
              <a:t>Aligning KPIs with Change Objectives</a:t>
            </a:r>
            <a:endParaRPr lang="en-US" sz="2000" b="1" dirty="0">
              <a:solidFill>
                <a:srgbClr val="01AFE6"/>
              </a:solidFill>
              <a:latin typeface="+mj-lt"/>
            </a:endParaRPr>
          </a:p>
        </p:txBody>
      </p:sp>
      <p:sp>
        <p:nvSpPr>
          <p:cNvPr id="8" name="TextBox 7">
            <a:extLst>
              <a:ext uri="{FF2B5EF4-FFF2-40B4-BE49-F238E27FC236}">
                <a16:creationId xmlns:a16="http://schemas.microsoft.com/office/drawing/2014/main" id="{266F992C-5D85-3BCA-9491-770E3C2011FC}"/>
              </a:ext>
            </a:extLst>
          </p:cNvPr>
          <p:cNvSpPr txBox="1"/>
          <p:nvPr/>
        </p:nvSpPr>
        <p:spPr>
          <a:xfrm>
            <a:off x="1036042" y="1173611"/>
            <a:ext cx="9977938" cy="1477328"/>
          </a:xfrm>
          <a:prstGeom prst="rect">
            <a:avLst/>
          </a:prstGeom>
          <a:noFill/>
        </p:spPr>
        <p:txBody>
          <a:bodyPr wrap="square">
            <a:spAutoFit/>
          </a:bodyPr>
          <a:lstStyle/>
          <a:p>
            <a:r>
              <a:rPr lang="en-US" dirty="0"/>
              <a:t>The first step in setting KPIs is to ensure that they are aligned with the overall objectives of your change management strategy. These objectives might include improving customer satisfaction, increasing user adoption of a new system, reducing employee resistance, or achieving specific financial outcomes. Without clear alignment, your KPIs may fail to provide meaningful insights.</a:t>
            </a:r>
            <a:endParaRPr lang="en-UG" dirty="0"/>
          </a:p>
        </p:txBody>
      </p:sp>
      <p:grpSp>
        <p:nvGrpSpPr>
          <p:cNvPr id="17" name="Group 16">
            <a:extLst>
              <a:ext uri="{FF2B5EF4-FFF2-40B4-BE49-F238E27FC236}">
                <a16:creationId xmlns:a16="http://schemas.microsoft.com/office/drawing/2014/main" id="{1C9EA4F1-F9D9-4A55-364C-60294B364ECB}"/>
              </a:ext>
            </a:extLst>
          </p:cNvPr>
          <p:cNvGrpSpPr/>
          <p:nvPr/>
        </p:nvGrpSpPr>
        <p:grpSpPr>
          <a:xfrm>
            <a:off x="1610860" y="3829323"/>
            <a:ext cx="7050073" cy="2225731"/>
            <a:chOff x="1610860" y="3829323"/>
            <a:chExt cx="7050073" cy="2225731"/>
          </a:xfrm>
        </p:grpSpPr>
        <p:sp>
          <p:nvSpPr>
            <p:cNvPr id="2" name="Rectangle 1">
              <a:extLst>
                <a:ext uri="{FF2B5EF4-FFF2-40B4-BE49-F238E27FC236}">
                  <a16:creationId xmlns:a16="http://schemas.microsoft.com/office/drawing/2014/main" id="{E8B372B3-9639-BDB0-CE87-5C990C7652DC}"/>
                </a:ext>
              </a:extLst>
            </p:cNvPr>
            <p:cNvSpPr/>
            <p:nvPr/>
          </p:nvSpPr>
          <p:spPr>
            <a:xfrm>
              <a:off x="6277293" y="3853182"/>
              <a:ext cx="2320976" cy="2201872"/>
            </a:xfrm>
            <a:prstGeom prst="rect">
              <a:avLst/>
            </a:prstGeom>
            <a:solidFill>
              <a:schemeClr val="bg1"/>
            </a:solidFill>
            <a:ln>
              <a:noFill/>
            </a:ln>
            <a:effectLst>
              <a:outerShdw blurRad="63500" sx="102000" sy="102000" algn="ctr" rotWithShape="0">
                <a:prstClr val="black">
                  <a:alpha val="11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3" name="Rectangle 2">
              <a:extLst>
                <a:ext uri="{FF2B5EF4-FFF2-40B4-BE49-F238E27FC236}">
                  <a16:creationId xmlns:a16="http://schemas.microsoft.com/office/drawing/2014/main" id="{DDAC2D19-AA62-6D75-30E1-AB57886FFE71}"/>
                </a:ext>
              </a:extLst>
            </p:cNvPr>
            <p:cNvSpPr/>
            <p:nvPr/>
          </p:nvSpPr>
          <p:spPr>
            <a:xfrm>
              <a:off x="3424432" y="3853182"/>
              <a:ext cx="2320976" cy="2201872"/>
            </a:xfrm>
            <a:prstGeom prst="rect">
              <a:avLst/>
            </a:prstGeom>
            <a:solidFill>
              <a:schemeClr val="bg1"/>
            </a:solidFill>
            <a:ln>
              <a:noFill/>
            </a:ln>
            <a:effectLst>
              <a:outerShdw blurRad="63500" sx="102000" sy="102000" algn="ctr" rotWithShape="0">
                <a:prstClr val="black">
                  <a:alpha val="11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4" name="TextBox 3">
              <a:extLst>
                <a:ext uri="{FF2B5EF4-FFF2-40B4-BE49-F238E27FC236}">
                  <a16:creationId xmlns:a16="http://schemas.microsoft.com/office/drawing/2014/main" id="{67CF9718-FA25-C7EE-B2CF-7CEF55080662}"/>
                </a:ext>
              </a:extLst>
            </p:cNvPr>
            <p:cNvSpPr txBox="1"/>
            <p:nvPr/>
          </p:nvSpPr>
          <p:spPr>
            <a:xfrm>
              <a:off x="1610860" y="4003431"/>
              <a:ext cx="847493" cy="369332"/>
            </a:xfrm>
            <a:prstGeom prst="rect">
              <a:avLst/>
            </a:prstGeom>
            <a:noFill/>
          </p:spPr>
          <p:txBody>
            <a:bodyPr wrap="square" rtlCol="0">
              <a:spAutoFit/>
            </a:bodyPr>
            <a:lstStyle/>
            <a:p>
              <a:r>
                <a:rPr lang="en-US" dirty="0"/>
                <a:t>Front</a:t>
              </a:r>
              <a:endParaRPr lang="en-UG" dirty="0"/>
            </a:p>
          </p:txBody>
        </p:sp>
        <p:sp>
          <p:nvSpPr>
            <p:cNvPr id="7" name="TextBox 6">
              <a:extLst>
                <a:ext uri="{FF2B5EF4-FFF2-40B4-BE49-F238E27FC236}">
                  <a16:creationId xmlns:a16="http://schemas.microsoft.com/office/drawing/2014/main" id="{B701F056-7070-B815-9E1D-26382A6BA31D}"/>
                </a:ext>
              </a:extLst>
            </p:cNvPr>
            <p:cNvSpPr txBox="1"/>
            <p:nvPr/>
          </p:nvSpPr>
          <p:spPr>
            <a:xfrm>
              <a:off x="3540652" y="4459367"/>
              <a:ext cx="2088535" cy="1077218"/>
            </a:xfrm>
            <a:prstGeom prst="rect">
              <a:avLst/>
            </a:prstGeom>
            <a:noFill/>
          </p:spPr>
          <p:txBody>
            <a:bodyPr wrap="square">
              <a:spAutoFit/>
            </a:bodyPr>
            <a:lstStyle/>
            <a:p>
              <a:pPr marL="0" lvl="0" indent="0" algn="ctr" rtl="0">
                <a:spcBef>
                  <a:spcPts val="0"/>
                </a:spcBef>
                <a:spcAft>
                  <a:spcPts val="0"/>
                </a:spcAft>
                <a:buNone/>
              </a:pPr>
              <a:r>
                <a:rPr lang="en-US" sz="1600" b="1" dirty="0">
                  <a:solidFill>
                    <a:schemeClr val="tx1">
                      <a:lumMod val="75000"/>
                      <a:lumOff val="25000"/>
                    </a:schemeClr>
                  </a:solidFill>
                  <a:latin typeface="+mj-lt"/>
                  <a:ea typeface="Roboto"/>
                  <a:cs typeface="Roboto"/>
                  <a:sym typeface="Roboto"/>
                </a:rPr>
                <a:t>Improve Adoption Rates of New Software Tool.</a:t>
              </a:r>
              <a:endParaRPr lang="en-US" sz="1600" dirty="0">
                <a:solidFill>
                  <a:schemeClr val="tx1">
                    <a:lumMod val="75000"/>
                    <a:lumOff val="25000"/>
                  </a:schemeClr>
                </a:solidFill>
                <a:latin typeface="+mj-lt"/>
                <a:ea typeface="Roboto"/>
                <a:cs typeface="Roboto"/>
                <a:sym typeface="Roboto"/>
              </a:endParaRPr>
            </a:p>
          </p:txBody>
        </p:sp>
        <p:sp>
          <p:nvSpPr>
            <p:cNvPr id="10" name="Google Shape;2729;g28431bfd084_0_1061">
              <a:extLst>
                <a:ext uri="{FF2B5EF4-FFF2-40B4-BE49-F238E27FC236}">
                  <a16:creationId xmlns:a16="http://schemas.microsoft.com/office/drawing/2014/main" id="{84EAB39C-E89B-B57C-9AD4-E0CCE3B3F5A5}"/>
                </a:ext>
              </a:extLst>
            </p:cNvPr>
            <p:cNvSpPr txBox="1"/>
            <p:nvPr/>
          </p:nvSpPr>
          <p:spPr>
            <a:xfrm>
              <a:off x="6231847" y="4600768"/>
              <a:ext cx="2429086" cy="923299"/>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dirty="0">
                  <a:solidFill>
                    <a:schemeClr val="tx1">
                      <a:lumMod val="75000"/>
                      <a:lumOff val="25000"/>
                    </a:schemeClr>
                  </a:solidFill>
                  <a:latin typeface="+mj-lt"/>
                  <a:ea typeface="Roboto"/>
                  <a:cs typeface="Roboto"/>
                  <a:sym typeface="Roboto"/>
                </a:rPr>
                <a:t>Increase Customer Satisfaction After Process Change.</a:t>
              </a:r>
              <a:endParaRPr sz="1600" i="1" dirty="0">
                <a:solidFill>
                  <a:schemeClr val="tx1">
                    <a:lumMod val="75000"/>
                    <a:lumOff val="25000"/>
                  </a:schemeClr>
                </a:solidFill>
                <a:latin typeface="+mj-lt"/>
                <a:ea typeface="Roboto"/>
                <a:cs typeface="Roboto"/>
                <a:sym typeface="Roboto"/>
              </a:endParaRPr>
            </a:p>
          </p:txBody>
        </p:sp>
        <p:pic>
          <p:nvPicPr>
            <p:cNvPr id="13" name="Picture 12">
              <a:extLst>
                <a:ext uri="{FF2B5EF4-FFF2-40B4-BE49-F238E27FC236}">
                  <a16:creationId xmlns:a16="http://schemas.microsoft.com/office/drawing/2014/main" id="{39D26F36-6EA8-66E2-B1E3-DA986682E656}"/>
                </a:ext>
              </a:extLst>
            </p:cNvPr>
            <p:cNvPicPr>
              <a:picLocks noChangeAspect="1"/>
            </p:cNvPicPr>
            <p:nvPr/>
          </p:nvPicPr>
          <p:blipFill>
            <a:blip r:embed="rId3"/>
            <a:stretch>
              <a:fillRect/>
            </a:stretch>
          </p:blipFill>
          <p:spPr>
            <a:xfrm>
              <a:off x="5282656" y="5661610"/>
              <a:ext cx="381000" cy="314325"/>
            </a:xfrm>
            <a:prstGeom prst="rect">
              <a:avLst/>
            </a:prstGeom>
          </p:spPr>
        </p:pic>
        <p:pic>
          <p:nvPicPr>
            <p:cNvPr id="14" name="Picture 13">
              <a:extLst>
                <a:ext uri="{FF2B5EF4-FFF2-40B4-BE49-F238E27FC236}">
                  <a16:creationId xmlns:a16="http://schemas.microsoft.com/office/drawing/2014/main" id="{0F852933-7574-8716-FC9F-E77867F2C447}"/>
                </a:ext>
              </a:extLst>
            </p:cNvPr>
            <p:cNvPicPr>
              <a:picLocks noChangeAspect="1"/>
            </p:cNvPicPr>
            <p:nvPr/>
          </p:nvPicPr>
          <p:blipFill>
            <a:blip r:embed="rId3"/>
            <a:stretch>
              <a:fillRect/>
            </a:stretch>
          </p:blipFill>
          <p:spPr>
            <a:xfrm>
              <a:off x="8217269" y="5661610"/>
              <a:ext cx="381000" cy="314325"/>
            </a:xfrm>
            <a:prstGeom prst="rect">
              <a:avLst/>
            </a:prstGeom>
          </p:spPr>
        </p:pic>
        <p:cxnSp>
          <p:nvCxnSpPr>
            <p:cNvPr id="15" name="Straight Connector 14">
              <a:extLst>
                <a:ext uri="{FF2B5EF4-FFF2-40B4-BE49-F238E27FC236}">
                  <a16:creationId xmlns:a16="http://schemas.microsoft.com/office/drawing/2014/main" id="{87033C88-D815-6704-6CB8-27C0B6186B66}"/>
                </a:ext>
              </a:extLst>
            </p:cNvPr>
            <p:cNvCxnSpPr/>
            <p:nvPr/>
          </p:nvCxnSpPr>
          <p:spPr>
            <a:xfrm>
              <a:off x="3424432" y="3829323"/>
              <a:ext cx="2320976" cy="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16" name="Straight Connector 15">
              <a:extLst>
                <a:ext uri="{FF2B5EF4-FFF2-40B4-BE49-F238E27FC236}">
                  <a16:creationId xmlns:a16="http://schemas.microsoft.com/office/drawing/2014/main" id="{DA8352EA-8F61-F469-37FB-51178ED33703}"/>
                </a:ext>
              </a:extLst>
            </p:cNvPr>
            <p:cNvCxnSpPr/>
            <p:nvPr/>
          </p:nvCxnSpPr>
          <p:spPr>
            <a:xfrm>
              <a:off x="6265604" y="3829323"/>
              <a:ext cx="2320976" cy="0"/>
            </a:xfrm>
            <a:prstGeom prst="line">
              <a:avLst/>
            </a:prstGeom>
            <a:ln w="28575"/>
          </p:spPr>
          <p:style>
            <a:lnRef idx="1">
              <a:schemeClr val="accent2"/>
            </a:lnRef>
            <a:fillRef idx="0">
              <a:schemeClr val="accent2"/>
            </a:fillRef>
            <a:effectRef idx="0">
              <a:schemeClr val="accent2"/>
            </a:effectRef>
            <a:fontRef idx="minor">
              <a:schemeClr val="tx1"/>
            </a:fontRef>
          </p:style>
        </p:cxnSp>
      </p:grpSp>
      <p:sp>
        <p:nvSpPr>
          <p:cNvPr id="18" name="TextBox 17">
            <a:extLst>
              <a:ext uri="{FF2B5EF4-FFF2-40B4-BE49-F238E27FC236}">
                <a16:creationId xmlns:a16="http://schemas.microsoft.com/office/drawing/2014/main" id="{E0882902-6EFF-4C1B-7824-4F6DF0D38D46}"/>
              </a:ext>
            </a:extLst>
          </p:cNvPr>
          <p:cNvSpPr txBox="1"/>
          <p:nvPr/>
        </p:nvSpPr>
        <p:spPr>
          <a:xfrm>
            <a:off x="1184219" y="3120863"/>
            <a:ext cx="9829761" cy="307777"/>
          </a:xfrm>
          <a:prstGeom prst="rect">
            <a:avLst/>
          </a:prstGeom>
          <a:noFill/>
        </p:spPr>
        <p:txBody>
          <a:bodyPr wrap="square">
            <a:spAutoFit/>
          </a:bodyPr>
          <a:lstStyle/>
          <a:p>
            <a:pPr algn="ctr"/>
            <a:r>
              <a:rPr lang="en-US" sz="1400" i="1" dirty="0">
                <a:solidFill>
                  <a:schemeClr val="tx2">
                    <a:lumMod val="60000"/>
                    <a:lumOff val="40000"/>
                  </a:schemeClr>
                </a:solidFill>
              </a:rPr>
              <a:t>Select the cards to flip and discover the aligned KPI for the following objectives.</a:t>
            </a:r>
            <a:endParaRPr lang="en-UG" sz="1400" i="1" dirty="0">
              <a:solidFill>
                <a:schemeClr val="tx2">
                  <a:lumMod val="60000"/>
                  <a:lumOff val="40000"/>
                </a:schemeClr>
              </a:solidFill>
            </a:endParaRPr>
          </a:p>
        </p:txBody>
      </p:sp>
    </p:spTree>
    <p:extLst>
      <p:ext uri="{BB962C8B-B14F-4D97-AF65-F5344CB8AC3E}">
        <p14:creationId xmlns:p14="http://schemas.microsoft.com/office/powerpoint/2010/main" val="4347247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F439583-071B-C47A-8797-CC6152198183}"/>
              </a:ext>
            </a:extLst>
          </p:cNvPr>
          <p:cNvSpPr txBox="1"/>
          <p:nvPr/>
        </p:nvSpPr>
        <p:spPr>
          <a:xfrm>
            <a:off x="1251909" y="659383"/>
            <a:ext cx="9829761" cy="307777"/>
          </a:xfrm>
          <a:prstGeom prst="rect">
            <a:avLst/>
          </a:prstGeom>
          <a:noFill/>
        </p:spPr>
        <p:txBody>
          <a:bodyPr wrap="square">
            <a:spAutoFit/>
          </a:bodyPr>
          <a:lstStyle/>
          <a:p>
            <a:pPr algn="ctr"/>
            <a:r>
              <a:rPr lang="en-US" sz="1400" i="1" dirty="0">
                <a:solidFill>
                  <a:schemeClr val="tx2">
                    <a:lumMod val="60000"/>
                    <a:lumOff val="40000"/>
                  </a:schemeClr>
                </a:solidFill>
              </a:rPr>
              <a:t>Select the cards to flip and discover the aligned KPI for the following objectives.</a:t>
            </a:r>
            <a:endParaRPr lang="en-UG" sz="1400" i="1" dirty="0">
              <a:solidFill>
                <a:schemeClr val="tx2">
                  <a:lumMod val="60000"/>
                  <a:lumOff val="40000"/>
                </a:schemeClr>
              </a:solidFill>
            </a:endParaRPr>
          </a:p>
        </p:txBody>
      </p:sp>
      <p:grpSp>
        <p:nvGrpSpPr>
          <p:cNvPr id="18" name="Group 17">
            <a:extLst>
              <a:ext uri="{FF2B5EF4-FFF2-40B4-BE49-F238E27FC236}">
                <a16:creationId xmlns:a16="http://schemas.microsoft.com/office/drawing/2014/main" id="{192E701E-CE03-5913-50B4-C9A9D06DAB47}"/>
              </a:ext>
            </a:extLst>
          </p:cNvPr>
          <p:cNvGrpSpPr/>
          <p:nvPr/>
        </p:nvGrpSpPr>
        <p:grpSpPr>
          <a:xfrm>
            <a:off x="1766805" y="3678361"/>
            <a:ext cx="7356532" cy="2875223"/>
            <a:chOff x="1766805" y="3678361"/>
            <a:chExt cx="7356532" cy="2875223"/>
          </a:xfrm>
        </p:grpSpPr>
        <p:sp>
          <p:nvSpPr>
            <p:cNvPr id="10" name="Rectangle 9">
              <a:extLst>
                <a:ext uri="{FF2B5EF4-FFF2-40B4-BE49-F238E27FC236}">
                  <a16:creationId xmlns:a16="http://schemas.microsoft.com/office/drawing/2014/main" id="{2383D6E0-ACFD-14E7-40D6-B0B0F7811B69}"/>
                </a:ext>
              </a:extLst>
            </p:cNvPr>
            <p:cNvSpPr/>
            <p:nvPr/>
          </p:nvSpPr>
          <p:spPr>
            <a:xfrm>
              <a:off x="2874016" y="3681599"/>
              <a:ext cx="3027337" cy="2871985"/>
            </a:xfrm>
            <a:prstGeom prst="rect">
              <a:avLst/>
            </a:prstGeom>
            <a:solidFill>
              <a:schemeClr val="bg1"/>
            </a:solidFill>
            <a:ln>
              <a:noFill/>
            </a:ln>
            <a:effectLst>
              <a:outerShdw blurRad="63500" sx="102000" sy="102000" algn="ctr" rotWithShape="0">
                <a:prstClr val="black">
                  <a:alpha val="11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26" name="TextBox 25">
              <a:extLst>
                <a:ext uri="{FF2B5EF4-FFF2-40B4-BE49-F238E27FC236}">
                  <a16:creationId xmlns:a16="http://schemas.microsoft.com/office/drawing/2014/main" id="{C429FBF3-41DE-6427-1237-E4E6E7459C2F}"/>
                </a:ext>
              </a:extLst>
            </p:cNvPr>
            <p:cNvSpPr txBox="1"/>
            <p:nvPr/>
          </p:nvSpPr>
          <p:spPr>
            <a:xfrm>
              <a:off x="3062254" y="4017393"/>
              <a:ext cx="2585790" cy="1657954"/>
            </a:xfrm>
            <a:prstGeom prst="rect">
              <a:avLst/>
            </a:prstGeom>
            <a:noFill/>
          </p:spPr>
          <p:txBody>
            <a:bodyPr wrap="square">
              <a:spAutoFit/>
            </a:bodyPr>
            <a:lstStyle/>
            <a:p>
              <a:pPr marR="0" lvl="0">
                <a:lnSpc>
                  <a:spcPct val="107000"/>
                </a:lnSpc>
                <a:spcBef>
                  <a:spcPts val="0"/>
                </a:spcBef>
                <a:spcAft>
                  <a:spcPts val="800"/>
                </a:spcAft>
                <a:buSzPts val="1000"/>
                <a:tabLst>
                  <a:tab pos="457200" algn="l"/>
                </a:tabLst>
              </a:pPr>
              <a:r>
                <a:rPr lang="en-US" sz="1600" b="1" dirty="0"/>
                <a:t>Aligned KPI:</a:t>
              </a:r>
              <a:r>
                <a:rPr lang="en-US" sz="1600" dirty="0"/>
                <a:t> Percentage of employees actively using the software within the first 3 months.</a:t>
              </a:r>
              <a:endParaRPr lang="en-UG" sz="1600" kern="100" dirty="0">
                <a:effectLst/>
                <a:latin typeface="+mj-lt"/>
                <a:ea typeface="Aptos" panose="020B0004020202020204" pitchFamily="34" charset="0"/>
                <a:cs typeface="Mangal" panose="02040503050203030202" pitchFamily="18" charset="0"/>
              </a:endParaRPr>
            </a:p>
          </p:txBody>
        </p:sp>
        <p:sp>
          <p:nvSpPr>
            <p:cNvPr id="33" name="Rectangle 32">
              <a:extLst>
                <a:ext uri="{FF2B5EF4-FFF2-40B4-BE49-F238E27FC236}">
                  <a16:creationId xmlns:a16="http://schemas.microsoft.com/office/drawing/2014/main" id="{9EF91B41-8A2C-ADEF-90F7-0C19B15FF7B6}"/>
                </a:ext>
              </a:extLst>
            </p:cNvPr>
            <p:cNvSpPr/>
            <p:nvPr/>
          </p:nvSpPr>
          <p:spPr>
            <a:xfrm>
              <a:off x="6096000" y="3681599"/>
              <a:ext cx="3027337" cy="2871985"/>
            </a:xfrm>
            <a:prstGeom prst="rect">
              <a:avLst/>
            </a:prstGeom>
            <a:solidFill>
              <a:schemeClr val="bg1"/>
            </a:solidFill>
            <a:ln>
              <a:noFill/>
            </a:ln>
            <a:effectLst>
              <a:outerShdw blurRad="63500" sx="102000" sy="102000" algn="ctr" rotWithShape="0">
                <a:prstClr val="black">
                  <a:alpha val="11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34" name="TextBox 33">
              <a:extLst>
                <a:ext uri="{FF2B5EF4-FFF2-40B4-BE49-F238E27FC236}">
                  <a16:creationId xmlns:a16="http://schemas.microsoft.com/office/drawing/2014/main" id="{89348FB7-0458-3D9E-EC69-2009142CC178}"/>
                </a:ext>
              </a:extLst>
            </p:cNvPr>
            <p:cNvSpPr txBox="1"/>
            <p:nvPr/>
          </p:nvSpPr>
          <p:spPr>
            <a:xfrm>
              <a:off x="6309440" y="4078787"/>
              <a:ext cx="2585790" cy="1323439"/>
            </a:xfrm>
            <a:prstGeom prst="rect">
              <a:avLst/>
            </a:prstGeom>
            <a:noFill/>
          </p:spPr>
          <p:txBody>
            <a:bodyPr wrap="square">
              <a:spAutoFit/>
            </a:bodyPr>
            <a:lstStyle/>
            <a:p>
              <a:r>
                <a:rPr lang="en-US" sz="1600" b="1" dirty="0"/>
                <a:t>Aligned KPI:</a:t>
              </a:r>
              <a:r>
                <a:rPr lang="en-US" sz="1600" dirty="0"/>
                <a:t> Customer Satisfaction Scores (CSAT) collected through post-interaction surveys.</a:t>
              </a:r>
              <a:endParaRPr lang="en-US" sz="1600" dirty="0">
                <a:latin typeface="+mj-lt"/>
              </a:endParaRPr>
            </a:p>
          </p:txBody>
        </p:sp>
        <p:pic>
          <p:nvPicPr>
            <p:cNvPr id="37" name="Picture 36">
              <a:extLst>
                <a:ext uri="{FF2B5EF4-FFF2-40B4-BE49-F238E27FC236}">
                  <a16:creationId xmlns:a16="http://schemas.microsoft.com/office/drawing/2014/main" id="{9AA0E004-DE37-DBE4-7559-A22178D7457C}"/>
                </a:ext>
              </a:extLst>
            </p:cNvPr>
            <p:cNvPicPr>
              <a:picLocks noChangeAspect="1"/>
            </p:cNvPicPr>
            <p:nvPr/>
          </p:nvPicPr>
          <p:blipFill>
            <a:blip r:embed="rId3"/>
            <a:stretch>
              <a:fillRect/>
            </a:stretch>
          </p:blipFill>
          <p:spPr>
            <a:xfrm>
              <a:off x="5438601" y="6229950"/>
              <a:ext cx="381000" cy="314325"/>
            </a:xfrm>
            <a:prstGeom prst="rect">
              <a:avLst/>
            </a:prstGeom>
          </p:spPr>
        </p:pic>
        <p:pic>
          <p:nvPicPr>
            <p:cNvPr id="38" name="Picture 37">
              <a:extLst>
                <a:ext uri="{FF2B5EF4-FFF2-40B4-BE49-F238E27FC236}">
                  <a16:creationId xmlns:a16="http://schemas.microsoft.com/office/drawing/2014/main" id="{70B6C38B-4234-B703-22ED-0C4C6B8D2106}"/>
                </a:ext>
              </a:extLst>
            </p:cNvPr>
            <p:cNvPicPr>
              <a:picLocks noChangeAspect="1"/>
            </p:cNvPicPr>
            <p:nvPr/>
          </p:nvPicPr>
          <p:blipFill>
            <a:blip r:embed="rId3"/>
            <a:stretch>
              <a:fillRect/>
            </a:stretch>
          </p:blipFill>
          <p:spPr>
            <a:xfrm>
              <a:off x="8726788" y="6229950"/>
              <a:ext cx="381000" cy="314325"/>
            </a:xfrm>
            <a:prstGeom prst="rect">
              <a:avLst/>
            </a:prstGeom>
          </p:spPr>
        </p:pic>
        <p:sp>
          <p:nvSpPr>
            <p:cNvPr id="41" name="TextBox 40">
              <a:extLst>
                <a:ext uri="{FF2B5EF4-FFF2-40B4-BE49-F238E27FC236}">
                  <a16:creationId xmlns:a16="http://schemas.microsoft.com/office/drawing/2014/main" id="{6AB23562-F6D5-ACF9-AC75-BB841455EA91}"/>
                </a:ext>
              </a:extLst>
            </p:cNvPr>
            <p:cNvSpPr txBox="1"/>
            <p:nvPr/>
          </p:nvSpPr>
          <p:spPr>
            <a:xfrm>
              <a:off x="1766805" y="3678361"/>
              <a:ext cx="847493" cy="369332"/>
            </a:xfrm>
            <a:prstGeom prst="rect">
              <a:avLst/>
            </a:prstGeom>
            <a:noFill/>
          </p:spPr>
          <p:txBody>
            <a:bodyPr wrap="square" rtlCol="0">
              <a:spAutoFit/>
            </a:bodyPr>
            <a:lstStyle/>
            <a:p>
              <a:r>
                <a:rPr lang="en-US" dirty="0"/>
                <a:t>Back</a:t>
              </a:r>
              <a:endParaRPr lang="en-UG" dirty="0"/>
            </a:p>
          </p:txBody>
        </p:sp>
      </p:grpSp>
      <p:grpSp>
        <p:nvGrpSpPr>
          <p:cNvPr id="2" name="Group 1">
            <a:extLst>
              <a:ext uri="{FF2B5EF4-FFF2-40B4-BE49-F238E27FC236}">
                <a16:creationId xmlns:a16="http://schemas.microsoft.com/office/drawing/2014/main" id="{A18994D4-A53C-6302-B553-75D90BB6D8D2}"/>
              </a:ext>
            </a:extLst>
          </p:cNvPr>
          <p:cNvGrpSpPr/>
          <p:nvPr/>
        </p:nvGrpSpPr>
        <p:grpSpPr>
          <a:xfrm>
            <a:off x="1619376" y="1196969"/>
            <a:ext cx="7050073" cy="2225731"/>
            <a:chOff x="1610860" y="3829323"/>
            <a:chExt cx="7050073" cy="2225731"/>
          </a:xfrm>
        </p:grpSpPr>
        <p:sp>
          <p:nvSpPr>
            <p:cNvPr id="3" name="Rectangle 2">
              <a:extLst>
                <a:ext uri="{FF2B5EF4-FFF2-40B4-BE49-F238E27FC236}">
                  <a16:creationId xmlns:a16="http://schemas.microsoft.com/office/drawing/2014/main" id="{36CD8B6C-553C-1A13-D7E8-11A6EEA9F1F4}"/>
                </a:ext>
              </a:extLst>
            </p:cNvPr>
            <p:cNvSpPr/>
            <p:nvPr/>
          </p:nvSpPr>
          <p:spPr>
            <a:xfrm>
              <a:off x="6277293" y="3853182"/>
              <a:ext cx="2320976" cy="2201872"/>
            </a:xfrm>
            <a:prstGeom prst="rect">
              <a:avLst/>
            </a:prstGeom>
            <a:solidFill>
              <a:schemeClr val="bg1"/>
            </a:solidFill>
            <a:ln>
              <a:noFill/>
            </a:ln>
            <a:effectLst>
              <a:outerShdw blurRad="63500" sx="102000" sy="102000" algn="ctr" rotWithShape="0">
                <a:prstClr val="black">
                  <a:alpha val="11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4" name="Rectangle 3">
              <a:extLst>
                <a:ext uri="{FF2B5EF4-FFF2-40B4-BE49-F238E27FC236}">
                  <a16:creationId xmlns:a16="http://schemas.microsoft.com/office/drawing/2014/main" id="{A2CEC891-BD6C-474C-ED1C-401659FA41F7}"/>
                </a:ext>
              </a:extLst>
            </p:cNvPr>
            <p:cNvSpPr/>
            <p:nvPr/>
          </p:nvSpPr>
          <p:spPr>
            <a:xfrm>
              <a:off x="3424432" y="3853182"/>
              <a:ext cx="2320976" cy="2201872"/>
            </a:xfrm>
            <a:prstGeom prst="rect">
              <a:avLst/>
            </a:prstGeom>
            <a:solidFill>
              <a:schemeClr val="bg1"/>
            </a:solidFill>
            <a:ln>
              <a:noFill/>
            </a:ln>
            <a:effectLst>
              <a:outerShdw blurRad="63500" sx="102000" sy="102000" algn="ctr" rotWithShape="0">
                <a:prstClr val="black">
                  <a:alpha val="11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7" name="TextBox 6">
              <a:extLst>
                <a:ext uri="{FF2B5EF4-FFF2-40B4-BE49-F238E27FC236}">
                  <a16:creationId xmlns:a16="http://schemas.microsoft.com/office/drawing/2014/main" id="{F87959A3-2C8B-220D-83AB-56C41B7E31F1}"/>
                </a:ext>
              </a:extLst>
            </p:cNvPr>
            <p:cNvSpPr txBox="1"/>
            <p:nvPr/>
          </p:nvSpPr>
          <p:spPr>
            <a:xfrm>
              <a:off x="1610860" y="4003431"/>
              <a:ext cx="847493" cy="369332"/>
            </a:xfrm>
            <a:prstGeom prst="rect">
              <a:avLst/>
            </a:prstGeom>
            <a:noFill/>
          </p:spPr>
          <p:txBody>
            <a:bodyPr wrap="square" rtlCol="0">
              <a:spAutoFit/>
            </a:bodyPr>
            <a:lstStyle/>
            <a:p>
              <a:r>
                <a:rPr lang="en-US" dirty="0"/>
                <a:t>Front</a:t>
              </a:r>
              <a:endParaRPr lang="en-UG" dirty="0"/>
            </a:p>
          </p:txBody>
        </p:sp>
        <p:sp>
          <p:nvSpPr>
            <p:cNvPr id="8" name="TextBox 7">
              <a:extLst>
                <a:ext uri="{FF2B5EF4-FFF2-40B4-BE49-F238E27FC236}">
                  <a16:creationId xmlns:a16="http://schemas.microsoft.com/office/drawing/2014/main" id="{298F1B2C-6A55-945E-EEA6-899EE71A1B4C}"/>
                </a:ext>
              </a:extLst>
            </p:cNvPr>
            <p:cNvSpPr txBox="1"/>
            <p:nvPr/>
          </p:nvSpPr>
          <p:spPr>
            <a:xfrm>
              <a:off x="3540652" y="4459367"/>
              <a:ext cx="2088535" cy="1077218"/>
            </a:xfrm>
            <a:prstGeom prst="rect">
              <a:avLst/>
            </a:prstGeom>
            <a:noFill/>
          </p:spPr>
          <p:txBody>
            <a:bodyPr wrap="square">
              <a:spAutoFit/>
            </a:bodyPr>
            <a:lstStyle/>
            <a:p>
              <a:pPr marL="0" lvl="0" indent="0" algn="ctr" rtl="0">
                <a:spcBef>
                  <a:spcPts val="0"/>
                </a:spcBef>
                <a:spcAft>
                  <a:spcPts val="0"/>
                </a:spcAft>
                <a:buNone/>
              </a:pPr>
              <a:r>
                <a:rPr lang="en-US" sz="1600" b="1" dirty="0">
                  <a:solidFill>
                    <a:schemeClr val="tx1">
                      <a:lumMod val="75000"/>
                      <a:lumOff val="25000"/>
                    </a:schemeClr>
                  </a:solidFill>
                  <a:latin typeface="+mj-lt"/>
                  <a:ea typeface="Roboto"/>
                  <a:cs typeface="Roboto"/>
                  <a:sym typeface="Roboto"/>
                </a:rPr>
                <a:t>Improve Adoption Rates of New Software Tool.</a:t>
              </a:r>
              <a:endParaRPr lang="en-US" sz="1600" dirty="0">
                <a:solidFill>
                  <a:schemeClr val="tx1">
                    <a:lumMod val="75000"/>
                    <a:lumOff val="25000"/>
                  </a:schemeClr>
                </a:solidFill>
                <a:latin typeface="+mj-lt"/>
                <a:ea typeface="Roboto"/>
                <a:cs typeface="Roboto"/>
                <a:sym typeface="Roboto"/>
              </a:endParaRPr>
            </a:p>
          </p:txBody>
        </p:sp>
        <p:sp>
          <p:nvSpPr>
            <p:cNvPr id="11" name="Google Shape;2729;g28431bfd084_0_1061">
              <a:extLst>
                <a:ext uri="{FF2B5EF4-FFF2-40B4-BE49-F238E27FC236}">
                  <a16:creationId xmlns:a16="http://schemas.microsoft.com/office/drawing/2014/main" id="{1470CA66-6C61-55BB-C67B-018325BEBF51}"/>
                </a:ext>
              </a:extLst>
            </p:cNvPr>
            <p:cNvSpPr txBox="1"/>
            <p:nvPr/>
          </p:nvSpPr>
          <p:spPr>
            <a:xfrm>
              <a:off x="6231847" y="4600768"/>
              <a:ext cx="2429086" cy="923299"/>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b="1" dirty="0">
                  <a:solidFill>
                    <a:schemeClr val="tx1">
                      <a:lumMod val="75000"/>
                      <a:lumOff val="25000"/>
                    </a:schemeClr>
                  </a:solidFill>
                  <a:latin typeface="+mj-lt"/>
                  <a:ea typeface="Roboto"/>
                  <a:cs typeface="Roboto"/>
                  <a:sym typeface="Roboto"/>
                </a:rPr>
                <a:t>Increase Customer Satisfaction After Process Change.</a:t>
              </a:r>
              <a:endParaRPr sz="1600" i="1" dirty="0">
                <a:solidFill>
                  <a:schemeClr val="tx1">
                    <a:lumMod val="75000"/>
                    <a:lumOff val="25000"/>
                  </a:schemeClr>
                </a:solidFill>
                <a:latin typeface="+mj-lt"/>
                <a:ea typeface="Roboto"/>
                <a:cs typeface="Roboto"/>
                <a:sym typeface="Roboto"/>
              </a:endParaRPr>
            </a:p>
          </p:txBody>
        </p:sp>
        <p:pic>
          <p:nvPicPr>
            <p:cNvPr id="13" name="Picture 12">
              <a:extLst>
                <a:ext uri="{FF2B5EF4-FFF2-40B4-BE49-F238E27FC236}">
                  <a16:creationId xmlns:a16="http://schemas.microsoft.com/office/drawing/2014/main" id="{D08EBF33-485B-BDF9-2764-06333504A7A8}"/>
                </a:ext>
              </a:extLst>
            </p:cNvPr>
            <p:cNvPicPr>
              <a:picLocks noChangeAspect="1"/>
            </p:cNvPicPr>
            <p:nvPr/>
          </p:nvPicPr>
          <p:blipFill>
            <a:blip r:embed="rId3"/>
            <a:stretch>
              <a:fillRect/>
            </a:stretch>
          </p:blipFill>
          <p:spPr>
            <a:xfrm>
              <a:off x="5282656" y="5661610"/>
              <a:ext cx="381000" cy="314325"/>
            </a:xfrm>
            <a:prstGeom prst="rect">
              <a:avLst/>
            </a:prstGeom>
          </p:spPr>
        </p:pic>
        <p:pic>
          <p:nvPicPr>
            <p:cNvPr id="15" name="Picture 14">
              <a:extLst>
                <a:ext uri="{FF2B5EF4-FFF2-40B4-BE49-F238E27FC236}">
                  <a16:creationId xmlns:a16="http://schemas.microsoft.com/office/drawing/2014/main" id="{4158CC0E-1904-A6C7-28B4-B34CB0DD70A2}"/>
                </a:ext>
              </a:extLst>
            </p:cNvPr>
            <p:cNvPicPr>
              <a:picLocks noChangeAspect="1"/>
            </p:cNvPicPr>
            <p:nvPr/>
          </p:nvPicPr>
          <p:blipFill>
            <a:blip r:embed="rId3"/>
            <a:stretch>
              <a:fillRect/>
            </a:stretch>
          </p:blipFill>
          <p:spPr>
            <a:xfrm>
              <a:off x="8217269" y="5661610"/>
              <a:ext cx="381000" cy="314325"/>
            </a:xfrm>
            <a:prstGeom prst="rect">
              <a:avLst/>
            </a:prstGeom>
          </p:spPr>
        </p:pic>
        <p:cxnSp>
          <p:nvCxnSpPr>
            <p:cNvPr id="16" name="Straight Connector 15">
              <a:extLst>
                <a:ext uri="{FF2B5EF4-FFF2-40B4-BE49-F238E27FC236}">
                  <a16:creationId xmlns:a16="http://schemas.microsoft.com/office/drawing/2014/main" id="{3253A0B4-F556-8D58-2D32-F2E0ABA2B56E}"/>
                </a:ext>
              </a:extLst>
            </p:cNvPr>
            <p:cNvCxnSpPr/>
            <p:nvPr/>
          </p:nvCxnSpPr>
          <p:spPr>
            <a:xfrm>
              <a:off x="3424432" y="3829323"/>
              <a:ext cx="2320976" cy="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17" name="Straight Connector 16">
              <a:extLst>
                <a:ext uri="{FF2B5EF4-FFF2-40B4-BE49-F238E27FC236}">
                  <a16:creationId xmlns:a16="http://schemas.microsoft.com/office/drawing/2014/main" id="{DC3C44A4-8B39-C3F8-C06D-CAC6A669B90F}"/>
                </a:ext>
              </a:extLst>
            </p:cNvPr>
            <p:cNvCxnSpPr/>
            <p:nvPr/>
          </p:nvCxnSpPr>
          <p:spPr>
            <a:xfrm>
              <a:off x="6265604" y="3829323"/>
              <a:ext cx="2320976" cy="0"/>
            </a:xfrm>
            <a:prstGeom prst="line">
              <a:avLst/>
            </a:prstGeom>
            <a:ln w="28575"/>
          </p:spPr>
          <p:style>
            <a:lnRef idx="1">
              <a:schemeClr val="accent2"/>
            </a:lnRef>
            <a:fillRef idx="0">
              <a:schemeClr val="accent2"/>
            </a:fillRef>
            <a:effectRef idx="0">
              <a:schemeClr val="accent2"/>
            </a:effectRef>
            <a:fontRef idx="minor">
              <a:schemeClr val="tx1"/>
            </a:fontRef>
          </p:style>
        </p:cxnSp>
      </p:grpSp>
    </p:spTree>
    <p:extLst>
      <p:ext uri="{BB962C8B-B14F-4D97-AF65-F5344CB8AC3E}">
        <p14:creationId xmlns:p14="http://schemas.microsoft.com/office/powerpoint/2010/main" val="228822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8">
            <a:extLst>
              <a:ext uri="{FF2B5EF4-FFF2-40B4-BE49-F238E27FC236}">
                <a16:creationId xmlns:a16="http://schemas.microsoft.com/office/drawing/2014/main" id="{9A2ABD84-448F-9719-50E7-89A13B21723E}"/>
              </a:ext>
            </a:extLst>
          </p:cNvPr>
          <p:cNvSpPr txBox="1">
            <a:spLocks/>
          </p:cNvSpPr>
          <p:nvPr/>
        </p:nvSpPr>
        <p:spPr>
          <a:xfrm>
            <a:off x="1036042" y="650626"/>
            <a:ext cx="483211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solidFill>
                  <a:srgbClr val="01AFE6"/>
                </a:solidFill>
                <a:latin typeface="+mj-lt"/>
                <a:cs typeface="Arial" panose="020B0604020202020204" pitchFamily="34" charset="0"/>
              </a:rPr>
              <a:t>Steps to Align KPI with Objectives</a:t>
            </a:r>
            <a:endParaRPr lang="en-US" sz="2000" b="1" dirty="0">
              <a:solidFill>
                <a:srgbClr val="01AFE6"/>
              </a:solidFill>
              <a:latin typeface="+mj-lt"/>
            </a:endParaRPr>
          </a:p>
        </p:txBody>
      </p:sp>
      <p:sp>
        <p:nvSpPr>
          <p:cNvPr id="8" name="TextBox 7">
            <a:extLst>
              <a:ext uri="{FF2B5EF4-FFF2-40B4-BE49-F238E27FC236}">
                <a16:creationId xmlns:a16="http://schemas.microsoft.com/office/drawing/2014/main" id="{266F992C-5D85-3BCA-9491-770E3C2011FC}"/>
              </a:ext>
            </a:extLst>
          </p:cNvPr>
          <p:cNvSpPr txBox="1"/>
          <p:nvPr/>
        </p:nvSpPr>
        <p:spPr>
          <a:xfrm>
            <a:off x="1036042" y="1173611"/>
            <a:ext cx="9977938" cy="668068"/>
          </a:xfrm>
          <a:prstGeom prst="rect">
            <a:avLst/>
          </a:prstGeom>
          <a:noFill/>
        </p:spPr>
        <p:txBody>
          <a:bodyPr wrap="square">
            <a:spAutoFit/>
          </a:bodyPr>
          <a:lstStyle/>
          <a:p>
            <a:pPr marL="0" marR="0">
              <a:lnSpc>
                <a:spcPct val="107000"/>
              </a:lnSpc>
              <a:spcBef>
                <a:spcPts val="0"/>
              </a:spcBef>
              <a:spcAft>
                <a:spcPts val="800"/>
              </a:spcAft>
            </a:pPr>
            <a:r>
              <a:rPr lang="en-US" dirty="0"/>
              <a:t>Follow these steps to ensure your KPIs are effectively aligned with your change management objectives:</a:t>
            </a:r>
            <a:endParaRPr lang="en-UG" sz="1800" kern="100" dirty="0">
              <a:effectLst/>
              <a:latin typeface="+mj-lt"/>
              <a:ea typeface="Aptos" panose="020B0004020202020204" pitchFamily="34" charset="0"/>
              <a:cs typeface="Mangal" panose="02040503050203030202" pitchFamily="18" charset="0"/>
            </a:endParaRPr>
          </a:p>
        </p:txBody>
      </p:sp>
      <p:grpSp>
        <p:nvGrpSpPr>
          <p:cNvPr id="17" name="Group 16">
            <a:extLst>
              <a:ext uri="{FF2B5EF4-FFF2-40B4-BE49-F238E27FC236}">
                <a16:creationId xmlns:a16="http://schemas.microsoft.com/office/drawing/2014/main" id="{3DC00FA2-C751-13E3-6C16-E145F9A679D4}"/>
              </a:ext>
            </a:extLst>
          </p:cNvPr>
          <p:cNvGrpSpPr/>
          <p:nvPr/>
        </p:nvGrpSpPr>
        <p:grpSpPr>
          <a:xfrm>
            <a:off x="1616553" y="2167467"/>
            <a:ext cx="8503211" cy="3939822"/>
            <a:chOff x="1616553" y="2167467"/>
            <a:chExt cx="8503211" cy="3939822"/>
          </a:xfrm>
        </p:grpSpPr>
        <p:grpSp>
          <p:nvGrpSpPr>
            <p:cNvPr id="7" name="Group 6">
              <a:extLst>
                <a:ext uri="{FF2B5EF4-FFF2-40B4-BE49-F238E27FC236}">
                  <a16:creationId xmlns:a16="http://schemas.microsoft.com/office/drawing/2014/main" id="{38BC0487-9570-9BCC-6585-2D19D79DCF0B}"/>
                </a:ext>
              </a:extLst>
            </p:cNvPr>
            <p:cNvGrpSpPr/>
            <p:nvPr/>
          </p:nvGrpSpPr>
          <p:grpSpPr>
            <a:xfrm>
              <a:off x="1616553" y="2167467"/>
              <a:ext cx="8503211" cy="3939822"/>
              <a:chOff x="2878667" y="2765778"/>
              <a:chExt cx="6773334" cy="3138312"/>
            </a:xfrm>
          </p:grpSpPr>
          <p:pic>
            <p:nvPicPr>
              <p:cNvPr id="2050" name="Picture 2" descr="KPI key performance indicator model infographic concept for slide presentation with outline rectangle box and circle edge with 3 point list with flat style">
                <a:extLst>
                  <a:ext uri="{FF2B5EF4-FFF2-40B4-BE49-F238E27FC236}">
                    <a16:creationId xmlns:a16="http://schemas.microsoft.com/office/drawing/2014/main" id="{B3B1D907-F54A-45C5-FEAB-5C5D10FE5C9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244" t="32529" r="17644" b="8948"/>
              <a:stretch/>
            </p:blipFill>
            <p:spPr bwMode="auto">
              <a:xfrm>
                <a:off x="2878667" y="2765778"/>
                <a:ext cx="6773334" cy="3138312"/>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E0B78F57-E36D-FDBC-218A-9CA3E6DB7090}"/>
                  </a:ext>
                </a:extLst>
              </p:cNvPr>
              <p:cNvSpPr/>
              <p:nvPr/>
            </p:nvSpPr>
            <p:spPr>
              <a:xfrm>
                <a:off x="3849511" y="3025422"/>
                <a:ext cx="5610578" cy="496711"/>
              </a:xfrm>
              <a:prstGeom prst="rect">
                <a:avLst/>
              </a:prstGeom>
              <a:solidFill>
                <a:srgbClr val="F9F9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4" name="Rectangle 3">
                <a:extLst>
                  <a:ext uri="{FF2B5EF4-FFF2-40B4-BE49-F238E27FC236}">
                    <a16:creationId xmlns:a16="http://schemas.microsoft.com/office/drawing/2014/main" id="{860EDA09-FD7C-3AB9-A0EA-E368700C4E2C}"/>
                  </a:ext>
                </a:extLst>
              </p:cNvPr>
              <p:cNvSpPr/>
              <p:nvPr/>
            </p:nvSpPr>
            <p:spPr>
              <a:xfrm>
                <a:off x="3849511" y="4086578"/>
                <a:ext cx="5610578" cy="496711"/>
              </a:xfrm>
              <a:prstGeom prst="rect">
                <a:avLst/>
              </a:prstGeom>
              <a:solidFill>
                <a:srgbClr val="F9F9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5" name="Rectangle 4">
                <a:extLst>
                  <a:ext uri="{FF2B5EF4-FFF2-40B4-BE49-F238E27FC236}">
                    <a16:creationId xmlns:a16="http://schemas.microsoft.com/office/drawing/2014/main" id="{41647F2B-2EFC-DC5F-740B-F49502BFC676}"/>
                  </a:ext>
                </a:extLst>
              </p:cNvPr>
              <p:cNvSpPr/>
              <p:nvPr/>
            </p:nvSpPr>
            <p:spPr>
              <a:xfrm>
                <a:off x="3849511" y="5187678"/>
                <a:ext cx="5610578" cy="496711"/>
              </a:xfrm>
              <a:prstGeom prst="rect">
                <a:avLst/>
              </a:prstGeom>
              <a:solidFill>
                <a:srgbClr val="F9F9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grpSp>
        <p:sp>
          <p:nvSpPr>
            <p:cNvPr id="13" name="TextBox 12">
              <a:extLst>
                <a:ext uri="{FF2B5EF4-FFF2-40B4-BE49-F238E27FC236}">
                  <a16:creationId xmlns:a16="http://schemas.microsoft.com/office/drawing/2014/main" id="{33459AFC-8635-7E1F-7F49-C0D219215D4E}"/>
                </a:ext>
              </a:extLst>
            </p:cNvPr>
            <p:cNvSpPr txBox="1"/>
            <p:nvPr/>
          </p:nvSpPr>
          <p:spPr>
            <a:xfrm>
              <a:off x="2835346" y="2420486"/>
              <a:ext cx="6929543" cy="769441"/>
            </a:xfrm>
            <a:prstGeom prst="rect">
              <a:avLst/>
            </a:prstGeom>
            <a:noFill/>
          </p:spPr>
          <p:txBody>
            <a:bodyPr wrap="square">
              <a:spAutoFit/>
            </a:bodyPr>
            <a:lstStyle/>
            <a:p>
              <a:pPr algn="l" rtl="0" fontAlgn="base"/>
              <a:r>
                <a:rPr lang="en-US" sz="1600" b="1" dirty="0">
                  <a:solidFill>
                    <a:srgbClr val="D85050"/>
                  </a:solidFill>
                </a:rPr>
                <a:t>Identify Key Change Objectives</a:t>
              </a:r>
            </a:p>
            <a:p>
              <a:pPr algn="l" rtl="0" fontAlgn="base"/>
              <a:r>
                <a:rPr lang="en-US" sz="1400" dirty="0"/>
                <a:t>Understand what you want to achieve through your change management efforts.</a:t>
              </a:r>
            </a:p>
          </p:txBody>
        </p:sp>
        <p:sp>
          <p:nvSpPr>
            <p:cNvPr id="15" name="TextBox 14">
              <a:extLst>
                <a:ext uri="{FF2B5EF4-FFF2-40B4-BE49-F238E27FC236}">
                  <a16:creationId xmlns:a16="http://schemas.microsoft.com/office/drawing/2014/main" id="{D468A368-2EE4-9520-31F8-AFCCF176105B}"/>
                </a:ext>
              </a:extLst>
            </p:cNvPr>
            <p:cNvSpPr txBox="1"/>
            <p:nvPr/>
          </p:nvSpPr>
          <p:spPr>
            <a:xfrm>
              <a:off x="2849287" y="3752656"/>
              <a:ext cx="6929543" cy="769441"/>
            </a:xfrm>
            <a:prstGeom prst="rect">
              <a:avLst/>
            </a:prstGeom>
            <a:noFill/>
          </p:spPr>
          <p:txBody>
            <a:bodyPr wrap="square">
              <a:spAutoFit/>
            </a:bodyPr>
            <a:lstStyle/>
            <a:p>
              <a:pPr algn="l" rtl="0" fontAlgn="base"/>
              <a:r>
                <a:rPr lang="en-US" sz="1600" b="1" dirty="0">
                  <a:solidFill>
                    <a:srgbClr val="4BADCA"/>
                  </a:solidFill>
                </a:rPr>
                <a:t>Select Relevant KPIs</a:t>
              </a:r>
            </a:p>
            <a:p>
              <a:pPr algn="l" rtl="0" fontAlgn="base"/>
              <a:r>
                <a:rPr lang="en-US" sz="1400" dirty="0"/>
                <a:t>Choose KPIs that will accurately measure whether these objectives are being met.</a:t>
              </a:r>
            </a:p>
          </p:txBody>
        </p:sp>
        <p:sp>
          <p:nvSpPr>
            <p:cNvPr id="16" name="TextBox 15">
              <a:extLst>
                <a:ext uri="{FF2B5EF4-FFF2-40B4-BE49-F238E27FC236}">
                  <a16:creationId xmlns:a16="http://schemas.microsoft.com/office/drawing/2014/main" id="{ED252AD4-144F-989A-C62F-A135F030282C}"/>
                </a:ext>
              </a:extLst>
            </p:cNvPr>
            <p:cNvSpPr txBox="1"/>
            <p:nvPr/>
          </p:nvSpPr>
          <p:spPr>
            <a:xfrm>
              <a:off x="2835345" y="5084826"/>
              <a:ext cx="6929543" cy="769441"/>
            </a:xfrm>
            <a:prstGeom prst="rect">
              <a:avLst/>
            </a:prstGeom>
            <a:noFill/>
          </p:spPr>
          <p:txBody>
            <a:bodyPr wrap="square">
              <a:spAutoFit/>
            </a:bodyPr>
            <a:lstStyle/>
            <a:p>
              <a:pPr algn="l" rtl="0" fontAlgn="base"/>
              <a:r>
                <a:rPr lang="en-US" sz="1600" b="1" dirty="0">
                  <a:solidFill>
                    <a:srgbClr val="F4752E"/>
                  </a:solidFill>
                </a:rPr>
                <a:t>Set Targets for Each KPI</a:t>
              </a:r>
            </a:p>
            <a:p>
              <a:pPr algn="l" rtl="0" fontAlgn="base"/>
              <a:r>
                <a:rPr lang="en-US" sz="1400" dirty="0"/>
                <a:t>Define the desired outcomes for each KPI (e.g., a 90% adoption rate within 6 months).</a:t>
              </a:r>
              <a:endParaRPr lang="en-IN" sz="1400" b="0" i="0" dirty="0">
                <a:effectLst/>
                <a:latin typeface="+mn-lt"/>
                <a:cs typeface="Arial" panose="020B0604020202020204" pitchFamily="34" charset="0"/>
              </a:endParaRPr>
            </a:p>
          </p:txBody>
        </p:sp>
      </p:grpSp>
    </p:spTree>
    <p:extLst>
      <p:ext uri="{BB962C8B-B14F-4D97-AF65-F5344CB8AC3E}">
        <p14:creationId xmlns:p14="http://schemas.microsoft.com/office/powerpoint/2010/main" val="25705039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580AE99-80F0-010C-E2DD-43E4B199403A}"/>
              </a:ext>
            </a:extLst>
          </p:cNvPr>
          <p:cNvSpPr txBox="1"/>
          <p:nvPr/>
        </p:nvSpPr>
        <p:spPr>
          <a:xfrm>
            <a:off x="2699275" y="2533528"/>
            <a:ext cx="6793448" cy="307777"/>
          </a:xfrm>
          <a:prstGeom prst="rect">
            <a:avLst/>
          </a:prstGeom>
          <a:noFill/>
        </p:spPr>
        <p:txBody>
          <a:bodyPr wrap="square">
            <a:spAutoFit/>
          </a:bodyPr>
          <a:lstStyle/>
          <a:p>
            <a:pPr algn="ctr"/>
            <a:r>
              <a:rPr lang="en-US" sz="1400" i="1" dirty="0">
                <a:solidFill>
                  <a:schemeClr val="tx2">
                    <a:lumMod val="60000"/>
                    <a:lumOff val="40000"/>
                  </a:schemeClr>
                </a:solidFill>
              </a:rPr>
              <a:t>Select the hotspots to know about the SMART KPI framework. </a:t>
            </a:r>
            <a:endParaRPr lang="en-UG" sz="1400" i="1" dirty="0">
              <a:solidFill>
                <a:schemeClr val="tx2">
                  <a:lumMod val="60000"/>
                  <a:lumOff val="40000"/>
                </a:schemeClr>
              </a:solidFill>
            </a:endParaRPr>
          </a:p>
        </p:txBody>
      </p:sp>
      <p:sp>
        <p:nvSpPr>
          <p:cNvPr id="4" name="Text Placeholder 8">
            <a:extLst>
              <a:ext uri="{FF2B5EF4-FFF2-40B4-BE49-F238E27FC236}">
                <a16:creationId xmlns:a16="http://schemas.microsoft.com/office/drawing/2014/main" id="{40591C25-70BB-4C68-5347-98EACE7D6221}"/>
              </a:ext>
            </a:extLst>
          </p:cNvPr>
          <p:cNvSpPr txBox="1">
            <a:spLocks/>
          </p:cNvSpPr>
          <p:nvPr/>
        </p:nvSpPr>
        <p:spPr>
          <a:xfrm>
            <a:off x="1036042" y="650626"/>
            <a:ext cx="483211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solidFill>
                  <a:srgbClr val="01AFE6"/>
                </a:solidFill>
                <a:latin typeface="+mj-lt"/>
                <a:cs typeface="Arial" panose="020B0604020202020204" pitchFamily="34" charset="0"/>
              </a:rPr>
              <a:t>SMART KPI Framework</a:t>
            </a:r>
            <a:endParaRPr lang="en-US" sz="2000" b="1" dirty="0">
              <a:solidFill>
                <a:srgbClr val="01AFE6"/>
              </a:solidFill>
              <a:latin typeface="+mj-lt"/>
            </a:endParaRPr>
          </a:p>
        </p:txBody>
      </p:sp>
      <p:sp>
        <p:nvSpPr>
          <p:cNvPr id="5" name="TextBox 4">
            <a:extLst>
              <a:ext uri="{FF2B5EF4-FFF2-40B4-BE49-F238E27FC236}">
                <a16:creationId xmlns:a16="http://schemas.microsoft.com/office/drawing/2014/main" id="{C88D58DF-459D-DEAC-02B6-003872C800F9}"/>
              </a:ext>
            </a:extLst>
          </p:cNvPr>
          <p:cNvSpPr txBox="1"/>
          <p:nvPr/>
        </p:nvSpPr>
        <p:spPr>
          <a:xfrm>
            <a:off x="1036042" y="1173611"/>
            <a:ext cx="9977938" cy="1260794"/>
          </a:xfrm>
          <a:prstGeom prst="rect">
            <a:avLst/>
          </a:prstGeom>
          <a:noFill/>
        </p:spPr>
        <p:txBody>
          <a:bodyPr wrap="square">
            <a:spAutoFit/>
          </a:bodyPr>
          <a:lstStyle/>
          <a:p>
            <a:pPr marL="0" marR="0">
              <a:lnSpc>
                <a:spcPct val="107000"/>
              </a:lnSpc>
              <a:spcBef>
                <a:spcPts val="0"/>
              </a:spcBef>
              <a:spcAft>
                <a:spcPts val="800"/>
              </a:spcAft>
            </a:pPr>
            <a:r>
              <a:rPr lang="en-US" dirty="0"/>
              <a:t>KPIs should be specific, measurable, achievable, relevant, and time-bound. This ensures that the KPIs provide actionable insights and are realistic given the resources available. The SMART framework can be used to develop clear, focused KPIs that help track progress effectively.</a:t>
            </a:r>
            <a:endParaRPr lang="en-UG" sz="1800" kern="100" dirty="0">
              <a:effectLst/>
              <a:latin typeface="+mj-lt"/>
              <a:ea typeface="Aptos" panose="020B0004020202020204" pitchFamily="34" charset="0"/>
              <a:cs typeface="Mangal" panose="02040503050203030202" pitchFamily="18" charset="0"/>
            </a:endParaRPr>
          </a:p>
        </p:txBody>
      </p:sp>
      <p:grpSp>
        <p:nvGrpSpPr>
          <p:cNvPr id="34" name="Group 33">
            <a:extLst>
              <a:ext uri="{FF2B5EF4-FFF2-40B4-BE49-F238E27FC236}">
                <a16:creationId xmlns:a16="http://schemas.microsoft.com/office/drawing/2014/main" id="{AFB2C483-ACAD-B3EB-1278-AA355B315298}"/>
              </a:ext>
            </a:extLst>
          </p:cNvPr>
          <p:cNvGrpSpPr/>
          <p:nvPr/>
        </p:nvGrpSpPr>
        <p:grpSpPr>
          <a:xfrm>
            <a:off x="1334145" y="3276354"/>
            <a:ext cx="9523707" cy="2535406"/>
            <a:chOff x="1334145" y="3276354"/>
            <a:chExt cx="9523707" cy="2535406"/>
          </a:xfrm>
        </p:grpSpPr>
        <p:pic>
          <p:nvPicPr>
            <p:cNvPr id="29" name="Picture 28" descr="A close-up of a blue and purple card&#10;&#10;Description automatically generated">
              <a:extLst>
                <a:ext uri="{FF2B5EF4-FFF2-40B4-BE49-F238E27FC236}">
                  <a16:creationId xmlns:a16="http://schemas.microsoft.com/office/drawing/2014/main" id="{2BC81B9B-45A6-69CC-6183-C54611DBDB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4145" y="3276354"/>
              <a:ext cx="9523707" cy="2535406"/>
            </a:xfrm>
            <a:prstGeom prst="rect">
              <a:avLst/>
            </a:prstGeom>
          </p:spPr>
        </p:pic>
        <p:sp>
          <p:nvSpPr>
            <p:cNvPr id="11" name="Oval 10">
              <a:extLst>
                <a:ext uri="{FF2B5EF4-FFF2-40B4-BE49-F238E27FC236}">
                  <a16:creationId xmlns:a16="http://schemas.microsoft.com/office/drawing/2014/main" id="{F1D68980-1116-726C-404B-6AEC290F08A0}"/>
                </a:ext>
              </a:extLst>
            </p:cNvPr>
            <p:cNvSpPr/>
            <p:nvPr/>
          </p:nvSpPr>
          <p:spPr>
            <a:xfrm>
              <a:off x="1801209" y="4104225"/>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sp>
          <p:nvSpPr>
            <p:cNvPr id="30" name="Oval 29">
              <a:extLst>
                <a:ext uri="{FF2B5EF4-FFF2-40B4-BE49-F238E27FC236}">
                  <a16:creationId xmlns:a16="http://schemas.microsoft.com/office/drawing/2014/main" id="{8DA029D2-6863-118A-CF6A-1B6A816B1C1A}"/>
                </a:ext>
              </a:extLst>
            </p:cNvPr>
            <p:cNvSpPr/>
            <p:nvPr/>
          </p:nvSpPr>
          <p:spPr>
            <a:xfrm>
              <a:off x="3579209" y="4104224"/>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sp>
          <p:nvSpPr>
            <p:cNvPr id="31" name="Oval 30">
              <a:extLst>
                <a:ext uri="{FF2B5EF4-FFF2-40B4-BE49-F238E27FC236}">
                  <a16:creationId xmlns:a16="http://schemas.microsoft.com/office/drawing/2014/main" id="{809CD106-EA33-D1DC-101D-68C5A9C4A6F8}"/>
                </a:ext>
              </a:extLst>
            </p:cNvPr>
            <p:cNvSpPr/>
            <p:nvPr/>
          </p:nvSpPr>
          <p:spPr>
            <a:xfrm>
              <a:off x="5336121" y="4104223"/>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sp>
          <p:nvSpPr>
            <p:cNvPr id="32" name="Oval 31">
              <a:extLst>
                <a:ext uri="{FF2B5EF4-FFF2-40B4-BE49-F238E27FC236}">
                  <a16:creationId xmlns:a16="http://schemas.microsoft.com/office/drawing/2014/main" id="{F1C54DF3-B927-1DAF-54CB-5A3BD122E961}"/>
                </a:ext>
              </a:extLst>
            </p:cNvPr>
            <p:cNvSpPr/>
            <p:nvPr/>
          </p:nvSpPr>
          <p:spPr>
            <a:xfrm>
              <a:off x="7138189" y="4104222"/>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sp>
          <p:nvSpPr>
            <p:cNvPr id="33" name="Oval 32">
              <a:extLst>
                <a:ext uri="{FF2B5EF4-FFF2-40B4-BE49-F238E27FC236}">
                  <a16:creationId xmlns:a16="http://schemas.microsoft.com/office/drawing/2014/main" id="{F12A988E-5313-C2B0-37B6-34BBDEA2234A}"/>
                </a:ext>
              </a:extLst>
            </p:cNvPr>
            <p:cNvSpPr/>
            <p:nvPr/>
          </p:nvSpPr>
          <p:spPr>
            <a:xfrm>
              <a:off x="8895101" y="4104222"/>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grpSp>
    </p:spTree>
    <p:extLst>
      <p:ext uri="{BB962C8B-B14F-4D97-AF65-F5344CB8AC3E}">
        <p14:creationId xmlns:p14="http://schemas.microsoft.com/office/powerpoint/2010/main" val="29870937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D96D0EB8-0CD0-6BA3-6C27-364E345F4F0E}"/>
              </a:ext>
            </a:extLst>
          </p:cNvPr>
          <p:cNvGrpSpPr/>
          <p:nvPr/>
        </p:nvGrpSpPr>
        <p:grpSpPr>
          <a:xfrm>
            <a:off x="1143948" y="2531287"/>
            <a:ext cx="9523707" cy="2535406"/>
            <a:chOff x="1334145" y="3276354"/>
            <a:chExt cx="9523707" cy="2535406"/>
          </a:xfrm>
        </p:grpSpPr>
        <p:pic>
          <p:nvPicPr>
            <p:cNvPr id="5" name="Picture 4" descr="A close-up of a blue and purple card&#10;&#10;Description automatically generated">
              <a:extLst>
                <a:ext uri="{FF2B5EF4-FFF2-40B4-BE49-F238E27FC236}">
                  <a16:creationId xmlns:a16="http://schemas.microsoft.com/office/drawing/2014/main" id="{B89289D9-50A6-FF41-BD27-E81F4D6B58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4145" y="3276354"/>
              <a:ext cx="9523707" cy="2535406"/>
            </a:xfrm>
            <a:prstGeom prst="rect">
              <a:avLst/>
            </a:prstGeom>
          </p:spPr>
        </p:pic>
        <p:sp>
          <p:nvSpPr>
            <p:cNvPr id="7" name="Oval 6">
              <a:extLst>
                <a:ext uri="{FF2B5EF4-FFF2-40B4-BE49-F238E27FC236}">
                  <a16:creationId xmlns:a16="http://schemas.microsoft.com/office/drawing/2014/main" id="{BD95FAE0-F8F0-9C7F-F13C-5433B1C2B0C3}"/>
                </a:ext>
              </a:extLst>
            </p:cNvPr>
            <p:cNvSpPr/>
            <p:nvPr/>
          </p:nvSpPr>
          <p:spPr>
            <a:xfrm>
              <a:off x="3579209" y="4104224"/>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sp>
          <p:nvSpPr>
            <p:cNvPr id="8" name="Oval 7">
              <a:extLst>
                <a:ext uri="{FF2B5EF4-FFF2-40B4-BE49-F238E27FC236}">
                  <a16:creationId xmlns:a16="http://schemas.microsoft.com/office/drawing/2014/main" id="{31871A6C-8987-AD85-A07E-45EAF268EED4}"/>
                </a:ext>
              </a:extLst>
            </p:cNvPr>
            <p:cNvSpPr/>
            <p:nvPr/>
          </p:nvSpPr>
          <p:spPr>
            <a:xfrm>
              <a:off x="5336121" y="4104223"/>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sp>
          <p:nvSpPr>
            <p:cNvPr id="10" name="Oval 9">
              <a:extLst>
                <a:ext uri="{FF2B5EF4-FFF2-40B4-BE49-F238E27FC236}">
                  <a16:creationId xmlns:a16="http://schemas.microsoft.com/office/drawing/2014/main" id="{C6A844AE-933B-83A6-B199-D658CBAAAC65}"/>
                </a:ext>
              </a:extLst>
            </p:cNvPr>
            <p:cNvSpPr/>
            <p:nvPr/>
          </p:nvSpPr>
          <p:spPr>
            <a:xfrm>
              <a:off x="7138189" y="4104222"/>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sp>
          <p:nvSpPr>
            <p:cNvPr id="13" name="Oval 12">
              <a:extLst>
                <a:ext uri="{FF2B5EF4-FFF2-40B4-BE49-F238E27FC236}">
                  <a16:creationId xmlns:a16="http://schemas.microsoft.com/office/drawing/2014/main" id="{379E6DDA-59D6-55D7-9279-90D60CE65DCC}"/>
                </a:ext>
              </a:extLst>
            </p:cNvPr>
            <p:cNvSpPr/>
            <p:nvPr/>
          </p:nvSpPr>
          <p:spPr>
            <a:xfrm>
              <a:off x="8895101" y="4104222"/>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grpSp>
      <p:sp>
        <p:nvSpPr>
          <p:cNvPr id="15" name="TextBox 14">
            <a:extLst>
              <a:ext uri="{FF2B5EF4-FFF2-40B4-BE49-F238E27FC236}">
                <a16:creationId xmlns:a16="http://schemas.microsoft.com/office/drawing/2014/main" id="{A0AAE417-1B3E-D917-09DB-96738701BF50}"/>
              </a:ext>
            </a:extLst>
          </p:cNvPr>
          <p:cNvSpPr txBox="1"/>
          <p:nvPr/>
        </p:nvSpPr>
        <p:spPr>
          <a:xfrm>
            <a:off x="2699274" y="1046240"/>
            <a:ext cx="6793448" cy="307777"/>
          </a:xfrm>
          <a:prstGeom prst="rect">
            <a:avLst/>
          </a:prstGeom>
          <a:noFill/>
        </p:spPr>
        <p:txBody>
          <a:bodyPr wrap="square">
            <a:spAutoFit/>
          </a:bodyPr>
          <a:lstStyle/>
          <a:p>
            <a:pPr algn="ctr"/>
            <a:r>
              <a:rPr lang="en-US" sz="1400" i="1" dirty="0">
                <a:solidFill>
                  <a:schemeClr val="tx2">
                    <a:lumMod val="60000"/>
                    <a:lumOff val="40000"/>
                  </a:schemeClr>
                </a:solidFill>
              </a:rPr>
              <a:t>Select the hotspots to know about the SMART KPI framework. </a:t>
            </a:r>
            <a:endParaRPr lang="en-UG" sz="1400" i="1" dirty="0">
              <a:solidFill>
                <a:schemeClr val="tx2">
                  <a:lumMod val="60000"/>
                  <a:lumOff val="40000"/>
                </a:schemeClr>
              </a:solidFill>
            </a:endParaRPr>
          </a:p>
        </p:txBody>
      </p:sp>
      <p:sp>
        <p:nvSpPr>
          <p:cNvPr id="12" name="Oval 11">
            <a:extLst>
              <a:ext uri="{FF2B5EF4-FFF2-40B4-BE49-F238E27FC236}">
                <a16:creationId xmlns:a16="http://schemas.microsoft.com/office/drawing/2014/main" id="{A8EB49B8-5F0D-800F-002A-15BCDE1E37C1}"/>
              </a:ext>
            </a:extLst>
          </p:cNvPr>
          <p:cNvSpPr/>
          <p:nvPr/>
        </p:nvSpPr>
        <p:spPr>
          <a:xfrm>
            <a:off x="1632100" y="3359155"/>
            <a:ext cx="333881" cy="333881"/>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t>
            </a:r>
            <a:endParaRPr lang="en-UG" dirty="0">
              <a:solidFill>
                <a:schemeClr val="bg1"/>
              </a:solidFill>
            </a:endParaRPr>
          </a:p>
        </p:txBody>
      </p:sp>
      <p:sp>
        <p:nvSpPr>
          <p:cNvPr id="3" name="Rectangle 2">
            <a:extLst>
              <a:ext uri="{FF2B5EF4-FFF2-40B4-BE49-F238E27FC236}">
                <a16:creationId xmlns:a16="http://schemas.microsoft.com/office/drawing/2014/main" id="{D46B6625-922C-679B-5C4A-6A2FAD63E814}"/>
              </a:ext>
            </a:extLst>
          </p:cNvPr>
          <p:cNvSpPr/>
          <p:nvPr/>
        </p:nvSpPr>
        <p:spPr>
          <a:xfrm>
            <a:off x="3389012" y="2275530"/>
            <a:ext cx="3124677" cy="394464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nSpc>
                <a:spcPct val="107000"/>
              </a:lnSpc>
              <a:spcAft>
                <a:spcPts val="800"/>
              </a:spcAft>
              <a:buSzPts val="1000"/>
              <a:tabLst>
                <a:tab pos="1371600" algn="l"/>
              </a:tabLst>
            </a:pPr>
            <a:r>
              <a:rPr lang="en-US" sz="1400" b="1" dirty="0">
                <a:solidFill>
                  <a:schemeClr val="tx1"/>
                </a:solidFill>
              </a:rPr>
              <a:t>Specific</a:t>
            </a:r>
          </a:p>
          <a:p>
            <a:r>
              <a:rPr lang="en-US" sz="1400" dirty="0">
                <a:solidFill>
                  <a:schemeClr val="tx1"/>
                </a:solidFill>
              </a:rPr>
              <a:t>Each KPI should focus on a specific area that directly relates to your change objectives. Vague KPIs can lead to confusion and make it difficult to assess performance.</a:t>
            </a:r>
          </a:p>
          <a:p>
            <a:endParaRPr lang="en-US" sz="1400" b="1" dirty="0">
              <a:solidFill>
                <a:schemeClr val="tx1"/>
              </a:solidFill>
            </a:endParaRPr>
          </a:p>
          <a:p>
            <a:r>
              <a:rPr lang="en-US" sz="1400" b="1" dirty="0">
                <a:solidFill>
                  <a:schemeClr val="tx1"/>
                </a:solidFill>
              </a:rPr>
              <a:t>Example of Specific KPI:</a:t>
            </a:r>
            <a:r>
              <a:rPr lang="en-US" sz="1400" dirty="0">
                <a:solidFill>
                  <a:schemeClr val="tx1"/>
                </a:solidFill>
              </a:rPr>
              <a:t> "Increase the percentage of employees completing training on the new tool by 30% within 3 months."</a:t>
            </a:r>
          </a:p>
        </p:txBody>
      </p:sp>
    </p:spTree>
    <p:extLst>
      <p:ext uri="{BB962C8B-B14F-4D97-AF65-F5344CB8AC3E}">
        <p14:creationId xmlns:p14="http://schemas.microsoft.com/office/powerpoint/2010/main" val="22202872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D96D0EB8-0CD0-6BA3-6C27-364E345F4F0E}"/>
              </a:ext>
            </a:extLst>
          </p:cNvPr>
          <p:cNvGrpSpPr/>
          <p:nvPr/>
        </p:nvGrpSpPr>
        <p:grpSpPr>
          <a:xfrm>
            <a:off x="1143948" y="2531287"/>
            <a:ext cx="9523707" cy="2535406"/>
            <a:chOff x="1334145" y="3276354"/>
            <a:chExt cx="9523707" cy="2535406"/>
          </a:xfrm>
        </p:grpSpPr>
        <p:pic>
          <p:nvPicPr>
            <p:cNvPr id="5" name="Picture 4" descr="A close-up of a blue and purple card&#10;&#10;Description automatically generated">
              <a:extLst>
                <a:ext uri="{FF2B5EF4-FFF2-40B4-BE49-F238E27FC236}">
                  <a16:creationId xmlns:a16="http://schemas.microsoft.com/office/drawing/2014/main" id="{B89289D9-50A6-FF41-BD27-E81F4D6B58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4145" y="3276354"/>
              <a:ext cx="9523707" cy="2535406"/>
            </a:xfrm>
            <a:prstGeom prst="rect">
              <a:avLst/>
            </a:prstGeom>
          </p:spPr>
        </p:pic>
        <p:sp>
          <p:nvSpPr>
            <p:cNvPr id="7" name="Oval 6">
              <a:extLst>
                <a:ext uri="{FF2B5EF4-FFF2-40B4-BE49-F238E27FC236}">
                  <a16:creationId xmlns:a16="http://schemas.microsoft.com/office/drawing/2014/main" id="{BD95FAE0-F8F0-9C7F-F13C-5433B1C2B0C3}"/>
                </a:ext>
              </a:extLst>
            </p:cNvPr>
            <p:cNvSpPr/>
            <p:nvPr/>
          </p:nvSpPr>
          <p:spPr>
            <a:xfrm>
              <a:off x="1855092" y="4104220"/>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sp>
          <p:nvSpPr>
            <p:cNvPr id="8" name="Oval 7">
              <a:extLst>
                <a:ext uri="{FF2B5EF4-FFF2-40B4-BE49-F238E27FC236}">
                  <a16:creationId xmlns:a16="http://schemas.microsoft.com/office/drawing/2014/main" id="{31871A6C-8987-AD85-A07E-45EAF268EED4}"/>
                </a:ext>
              </a:extLst>
            </p:cNvPr>
            <p:cNvSpPr/>
            <p:nvPr/>
          </p:nvSpPr>
          <p:spPr>
            <a:xfrm>
              <a:off x="5336121" y="4104223"/>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sp>
          <p:nvSpPr>
            <p:cNvPr id="10" name="Oval 9">
              <a:extLst>
                <a:ext uri="{FF2B5EF4-FFF2-40B4-BE49-F238E27FC236}">
                  <a16:creationId xmlns:a16="http://schemas.microsoft.com/office/drawing/2014/main" id="{C6A844AE-933B-83A6-B199-D658CBAAAC65}"/>
                </a:ext>
              </a:extLst>
            </p:cNvPr>
            <p:cNvSpPr/>
            <p:nvPr/>
          </p:nvSpPr>
          <p:spPr>
            <a:xfrm>
              <a:off x="7138189" y="4104222"/>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sp>
          <p:nvSpPr>
            <p:cNvPr id="13" name="Oval 12">
              <a:extLst>
                <a:ext uri="{FF2B5EF4-FFF2-40B4-BE49-F238E27FC236}">
                  <a16:creationId xmlns:a16="http://schemas.microsoft.com/office/drawing/2014/main" id="{379E6DDA-59D6-55D7-9279-90D60CE65DCC}"/>
                </a:ext>
              </a:extLst>
            </p:cNvPr>
            <p:cNvSpPr/>
            <p:nvPr/>
          </p:nvSpPr>
          <p:spPr>
            <a:xfrm>
              <a:off x="8895101" y="4104222"/>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grpSp>
      <p:sp>
        <p:nvSpPr>
          <p:cNvPr id="15" name="TextBox 14">
            <a:extLst>
              <a:ext uri="{FF2B5EF4-FFF2-40B4-BE49-F238E27FC236}">
                <a16:creationId xmlns:a16="http://schemas.microsoft.com/office/drawing/2014/main" id="{A0AAE417-1B3E-D917-09DB-96738701BF50}"/>
              </a:ext>
            </a:extLst>
          </p:cNvPr>
          <p:cNvSpPr txBox="1"/>
          <p:nvPr/>
        </p:nvSpPr>
        <p:spPr>
          <a:xfrm>
            <a:off x="2699274" y="1046240"/>
            <a:ext cx="6793448" cy="307777"/>
          </a:xfrm>
          <a:prstGeom prst="rect">
            <a:avLst/>
          </a:prstGeom>
          <a:noFill/>
        </p:spPr>
        <p:txBody>
          <a:bodyPr wrap="square">
            <a:spAutoFit/>
          </a:bodyPr>
          <a:lstStyle/>
          <a:p>
            <a:pPr algn="ctr"/>
            <a:r>
              <a:rPr lang="en-US" sz="1400" i="1" dirty="0">
                <a:solidFill>
                  <a:schemeClr val="tx2">
                    <a:lumMod val="60000"/>
                    <a:lumOff val="40000"/>
                  </a:schemeClr>
                </a:solidFill>
              </a:rPr>
              <a:t>Select the hotspots to know about the SMART KPI framework. </a:t>
            </a:r>
            <a:endParaRPr lang="en-UG" sz="1400" i="1" dirty="0">
              <a:solidFill>
                <a:schemeClr val="tx2">
                  <a:lumMod val="60000"/>
                  <a:lumOff val="40000"/>
                </a:schemeClr>
              </a:solidFill>
            </a:endParaRPr>
          </a:p>
        </p:txBody>
      </p:sp>
      <p:sp>
        <p:nvSpPr>
          <p:cNvPr id="12" name="Oval 11">
            <a:extLst>
              <a:ext uri="{FF2B5EF4-FFF2-40B4-BE49-F238E27FC236}">
                <a16:creationId xmlns:a16="http://schemas.microsoft.com/office/drawing/2014/main" id="{A8EB49B8-5F0D-800F-002A-15BCDE1E37C1}"/>
              </a:ext>
            </a:extLst>
          </p:cNvPr>
          <p:cNvSpPr/>
          <p:nvPr/>
        </p:nvSpPr>
        <p:spPr>
          <a:xfrm>
            <a:off x="3415550" y="3359154"/>
            <a:ext cx="333881" cy="333881"/>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t>
            </a:r>
            <a:endParaRPr lang="en-UG" dirty="0">
              <a:solidFill>
                <a:schemeClr val="bg1"/>
              </a:solidFill>
            </a:endParaRPr>
          </a:p>
        </p:txBody>
      </p:sp>
      <p:sp>
        <p:nvSpPr>
          <p:cNvPr id="3" name="Rectangle 2">
            <a:extLst>
              <a:ext uri="{FF2B5EF4-FFF2-40B4-BE49-F238E27FC236}">
                <a16:creationId xmlns:a16="http://schemas.microsoft.com/office/drawing/2014/main" id="{D46B6625-922C-679B-5C4A-6A2FAD63E814}"/>
              </a:ext>
            </a:extLst>
          </p:cNvPr>
          <p:cNvSpPr/>
          <p:nvPr/>
        </p:nvSpPr>
        <p:spPr>
          <a:xfrm>
            <a:off x="5166205" y="2298107"/>
            <a:ext cx="3124677" cy="394464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rPr>
              <a:t>Measurable</a:t>
            </a:r>
          </a:p>
          <a:p>
            <a:endParaRPr lang="en-US" sz="1400" b="1" dirty="0">
              <a:solidFill>
                <a:schemeClr val="tx1"/>
              </a:solidFill>
            </a:endParaRPr>
          </a:p>
          <a:p>
            <a:r>
              <a:rPr lang="en-US" sz="1400" dirty="0">
                <a:solidFill>
                  <a:schemeClr val="tx1"/>
                </a:solidFill>
              </a:rPr>
              <a:t>KPIs must be quantifiable so progress can be tracked. This often involves using percentages, ratios, or raw numbers.</a:t>
            </a:r>
          </a:p>
          <a:p>
            <a:endParaRPr lang="en-US" sz="1400" dirty="0">
              <a:solidFill>
                <a:schemeClr val="tx1"/>
              </a:solidFill>
            </a:endParaRPr>
          </a:p>
          <a:p>
            <a:r>
              <a:rPr lang="en-US" sz="1400" b="1" dirty="0">
                <a:solidFill>
                  <a:schemeClr val="tx1"/>
                </a:solidFill>
              </a:rPr>
              <a:t>Example of Measurable KPI:</a:t>
            </a:r>
            <a:r>
              <a:rPr lang="en-US" sz="1400" dirty="0">
                <a:solidFill>
                  <a:schemeClr val="tx1"/>
                </a:solidFill>
              </a:rPr>
              <a:t> "Reduce the number of customer complaints related to the new process by 15%."</a:t>
            </a:r>
          </a:p>
        </p:txBody>
      </p:sp>
    </p:spTree>
    <p:extLst>
      <p:ext uri="{BB962C8B-B14F-4D97-AF65-F5344CB8AC3E}">
        <p14:creationId xmlns:p14="http://schemas.microsoft.com/office/powerpoint/2010/main" val="16771758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D96D0EB8-0CD0-6BA3-6C27-364E345F4F0E}"/>
              </a:ext>
            </a:extLst>
          </p:cNvPr>
          <p:cNvGrpSpPr/>
          <p:nvPr/>
        </p:nvGrpSpPr>
        <p:grpSpPr>
          <a:xfrm>
            <a:off x="1143948" y="2531287"/>
            <a:ext cx="9523707" cy="2535406"/>
            <a:chOff x="1334145" y="3276354"/>
            <a:chExt cx="9523707" cy="2535406"/>
          </a:xfrm>
        </p:grpSpPr>
        <p:pic>
          <p:nvPicPr>
            <p:cNvPr id="5" name="Picture 4" descr="A close-up of a blue and purple card&#10;&#10;Description automatically generated">
              <a:extLst>
                <a:ext uri="{FF2B5EF4-FFF2-40B4-BE49-F238E27FC236}">
                  <a16:creationId xmlns:a16="http://schemas.microsoft.com/office/drawing/2014/main" id="{B89289D9-50A6-FF41-BD27-E81F4D6B58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4145" y="3276354"/>
              <a:ext cx="9523707" cy="2535406"/>
            </a:xfrm>
            <a:prstGeom prst="rect">
              <a:avLst/>
            </a:prstGeom>
          </p:spPr>
        </p:pic>
        <p:sp>
          <p:nvSpPr>
            <p:cNvPr id="7" name="Oval 6">
              <a:extLst>
                <a:ext uri="{FF2B5EF4-FFF2-40B4-BE49-F238E27FC236}">
                  <a16:creationId xmlns:a16="http://schemas.microsoft.com/office/drawing/2014/main" id="{BD95FAE0-F8F0-9C7F-F13C-5433B1C2B0C3}"/>
                </a:ext>
              </a:extLst>
            </p:cNvPr>
            <p:cNvSpPr/>
            <p:nvPr/>
          </p:nvSpPr>
          <p:spPr>
            <a:xfrm>
              <a:off x="1855092" y="4104220"/>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sp>
          <p:nvSpPr>
            <p:cNvPr id="8" name="Oval 7">
              <a:extLst>
                <a:ext uri="{FF2B5EF4-FFF2-40B4-BE49-F238E27FC236}">
                  <a16:creationId xmlns:a16="http://schemas.microsoft.com/office/drawing/2014/main" id="{31871A6C-8987-AD85-A07E-45EAF268EED4}"/>
                </a:ext>
              </a:extLst>
            </p:cNvPr>
            <p:cNvSpPr/>
            <p:nvPr/>
          </p:nvSpPr>
          <p:spPr>
            <a:xfrm>
              <a:off x="3612004" y="4104219"/>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sp>
          <p:nvSpPr>
            <p:cNvPr id="10" name="Oval 9">
              <a:extLst>
                <a:ext uri="{FF2B5EF4-FFF2-40B4-BE49-F238E27FC236}">
                  <a16:creationId xmlns:a16="http://schemas.microsoft.com/office/drawing/2014/main" id="{C6A844AE-933B-83A6-B199-D658CBAAAC65}"/>
                </a:ext>
              </a:extLst>
            </p:cNvPr>
            <p:cNvSpPr/>
            <p:nvPr/>
          </p:nvSpPr>
          <p:spPr>
            <a:xfrm>
              <a:off x="7138189" y="4104222"/>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sp>
          <p:nvSpPr>
            <p:cNvPr id="13" name="Oval 12">
              <a:extLst>
                <a:ext uri="{FF2B5EF4-FFF2-40B4-BE49-F238E27FC236}">
                  <a16:creationId xmlns:a16="http://schemas.microsoft.com/office/drawing/2014/main" id="{379E6DDA-59D6-55D7-9279-90D60CE65DCC}"/>
                </a:ext>
              </a:extLst>
            </p:cNvPr>
            <p:cNvSpPr/>
            <p:nvPr/>
          </p:nvSpPr>
          <p:spPr>
            <a:xfrm>
              <a:off x="8895101" y="4104222"/>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grpSp>
      <p:sp>
        <p:nvSpPr>
          <p:cNvPr id="15" name="TextBox 14">
            <a:extLst>
              <a:ext uri="{FF2B5EF4-FFF2-40B4-BE49-F238E27FC236}">
                <a16:creationId xmlns:a16="http://schemas.microsoft.com/office/drawing/2014/main" id="{A0AAE417-1B3E-D917-09DB-96738701BF50}"/>
              </a:ext>
            </a:extLst>
          </p:cNvPr>
          <p:cNvSpPr txBox="1"/>
          <p:nvPr/>
        </p:nvSpPr>
        <p:spPr>
          <a:xfrm>
            <a:off x="2699274" y="1046240"/>
            <a:ext cx="6793448" cy="307777"/>
          </a:xfrm>
          <a:prstGeom prst="rect">
            <a:avLst/>
          </a:prstGeom>
          <a:noFill/>
        </p:spPr>
        <p:txBody>
          <a:bodyPr wrap="square">
            <a:spAutoFit/>
          </a:bodyPr>
          <a:lstStyle/>
          <a:p>
            <a:pPr algn="ctr"/>
            <a:r>
              <a:rPr lang="en-US" sz="1400" i="1" dirty="0">
                <a:solidFill>
                  <a:schemeClr val="tx2">
                    <a:lumMod val="60000"/>
                    <a:lumOff val="40000"/>
                  </a:schemeClr>
                </a:solidFill>
              </a:rPr>
              <a:t>Select the hotspots to know about the SMART KPI framework. </a:t>
            </a:r>
            <a:endParaRPr lang="en-UG" sz="1400" i="1" dirty="0">
              <a:solidFill>
                <a:schemeClr val="tx2">
                  <a:lumMod val="60000"/>
                  <a:lumOff val="40000"/>
                </a:schemeClr>
              </a:solidFill>
            </a:endParaRPr>
          </a:p>
        </p:txBody>
      </p:sp>
      <p:sp>
        <p:nvSpPr>
          <p:cNvPr id="12" name="Oval 11">
            <a:extLst>
              <a:ext uri="{FF2B5EF4-FFF2-40B4-BE49-F238E27FC236}">
                <a16:creationId xmlns:a16="http://schemas.microsoft.com/office/drawing/2014/main" id="{A8EB49B8-5F0D-800F-002A-15BCDE1E37C1}"/>
              </a:ext>
            </a:extLst>
          </p:cNvPr>
          <p:cNvSpPr/>
          <p:nvPr/>
        </p:nvSpPr>
        <p:spPr>
          <a:xfrm>
            <a:off x="5189612" y="3359152"/>
            <a:ext cx="333881" cy="333881"/>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t>
            </a:r>
            <a:endParaRPr lang="en-UG" dirty="0">
              <a:solidFill>
                <a:schemeClr val="bg1"/>
              </a:solidFill>
            </a:endParaRPr>
          </a:p>
        </p:txBody>
      </p:sp>
      <p:sp>
        <p:nvSpPr>
          <p:cNvPr id="3" name="Rectangle 2">
            <a:extLst>
              <a:ext uri="{FF2B5EF4-FFF2-40B4-BE49-F238E27FC236}">
                <a16:creationId xmlns:a16="http://schemas.microsoft.com/office/drawing/2014/main" id="{D46B6625-922C-679B-5C4A-6A2FAD63E814}"/>
              </a:ext>
            </a:extLst>
          </p:cNvPr>
          <p:cNvSpPr/>
          <p:nvPr/>
        </p:nvSpPr>
        <p:spPr>
          <a:xfrm>
            <a:off x="6780470" y="2219085"/>
            <a:ext cx="3124677" cy="394464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rPr>
              <a:t>Achievable</a:t>
            </a:r>
          </a:p>
          <a:p>
            <a:endParaRPr lang="en-US" sz="1400" b="1" dirty="0">
              <a:solidFill>
                <a:schemeClr val="tx1"/>
              </a:solidFill>
            </a:endParaRPr>
          </a:p>
          <a:p>
            <a:r>
              <a:rPr lang="en-US" sz="1400" dirty="0">
                <a:solidFill>
                  <a:schemeClr val="tx1"/>
                </a:solidFill>
              </a:rPr>
              <a:t>Set KPIs that are realistic and achievable based on the organization’s current capabilities. Setting overly ambitious goals can lead to frustration and may demotivate teams.</a:t>
            </a:r>
          </a:p>
          <a:p>
            <a:endParaRPr lang="en-US" sz="1400" dirty="0">
              <a:solidFill>
                <a:schemeClr val="tx1"/>
              </a:solidFill>
            </a:endParaRPr>
          </a:p>
          <a:p>
            <a:r>
              <a:rPr lang="en-US" sz="1400" b="1" dirty="0">
                <a:solidFill>
                  <a:schemeClr val="tx1"/>
                </a:solidFill>
              </a:rPr>
              <a:t>Example of Achievable KPI:</a:t>
            </a:r>
            <a:r>
              <a:rPr lang="en-US" sz="1400" dirty="0">
                <a:solidFill>
                  <a:schemeClr val="tx1"/>
                </a:solidFill>
              </a:rPr>
              <a:t> "Achieve a 70% employee adoption rate of the new process within 6 months."</a:t>
            </a:r>
          </a:p>
        </p:txBody>
      </p:sp>
    </p:spTree>
    <p:extLst>
      <p:ext uri="{BB962C8B-B14F-4D97-AF65-F5344CB8AC3E}">
        <p14:creationId xmlns:p14="http://schemas.microsoft.com/office/powerpoint/2010/main" val="29319708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D0FCBEA-712B-A905-75F1-DA47374373FF}"/>
              </a:ext>
            </a:extLst>
          </p:cNvPr>
          <p:cNvSpPr/>
          <p:nvPr/>
        </p:nvSpPr>
        <p:spPr>
          <a:xfrm>
            <a:off x="0" y="1027509"/>
            <a:ext cx="10719076" cy="4321629"/>
          </a:xfrm>
          <a:prstGeom prst="rect">
            <a:avLst/>
          </a:prstGeom>
          <a:noFill/>
          <a:ln w="9525">
            <a:noFill/>
          </a:ln>
        </p:spPr>
        <p:style>
          <a:lnRef idx="2">
            <a:schemeClr val="dk1"/>
          </a:lnRef>
          <a:fillRef idx="1">
            <a:schemeClr val="lt1"/>
          </a:fillRef>
          <a:effectRef idx="0">
            <a:schemeClr val="dk1"/>
          </a:effectRef>
          <a:fontRef idx="minor">
            <a:schemeClr val="dk1"/>
          </a:fontRef>
        </p:style>
        <p:txBody>
          <a:bodyPr lIns="229790" tIns="114897" rIns="229790" bIns="114897" anchor="t" anchorCtr="0"/>
          <a:lstStyle/>
          <a:p>
            <a:pPr marL="0" marR="0" lvl="0" indent="0" algn="l" defTabSz="914400" rtl="0" eaLnBrk="1" fontAlgn="auto" latinLnBrk="0" hangingPunct="1">
              <a:lnSpc>
                <a:spcPct val="100000"/>
              </a:lnSpc>
              <a:spcBef>
                <a:spcPct val="0"/>
              </a:spcBef>
              <a:spcAft>
                <a:spcPts val="0"/>
              </a:spcAft>
              <a:buClr>
                <a:srgbClr val="283F5F"/>
              </a:buClr>
              <a:buSzTx/>
              <a:buFontTx/>
              <a:buNone/>
              <a:tabLst/>
              <a:defRPr/>
            </a:pPr>
            <a:r>
              <a:rPr kumimoji="0" lang="en-US" sz="1800" b="0" i="0" u="none" strike="noStrike" kern="1200" cap="none" spc="0" normalizeH="0" baseline="0" noProof="0">
                <a:ln>
                  <a:noFill/>
                </a:ln>
                <a:solidFill>
                  <a:srgbClr val="283F5F"/>
                </a:solidFill>
                <a:effectLst/>
                <a:uLnTx/>
                <a:uFillTx/>
                <a:latin typeface="Proxima Nova"/>
                <a:cs typeface="Arial" panose="020B0604020202020204" pitchFamily="34" charset="0"/>
              </a:rPr>
              <a:t>Please follow these instructions when reviewing the storyboard:</a:t>
            </a:r>
          </a:p>
          <a:p>
            <a:pPr marL="0" marR="0" lvl="0" indent="0" algn="l" defTabSz="914400" rtl="0" eaLnBrk="1" fontAlgn="auto" latinLnBrk="0" hangingPunct="1">
              <a:lnSpc>
                <a:spcPct val="100000"/>
              </a:lnSpc>
              <a:spcBef>
                <a:spcPct val="0"/>
              </a:spcBef>
              <a:spcAft>
                <a:spcPts val="0"/>
              </a:spcAft>
              <a:buClr>
                <a:srgbClr val="283F5F"/>
              </a:buClr>
              <a:buSzTx/>
              <a:buFontTx/>
              <a:buNone/>
              <a:tabLst/>
              <a:defRPr/>
            </a:pPr>
            <a:endParaRPr kumimoji="0" lang="en-US" sz="1800" b="0" i="0" u="none" strike="noStrike" kern="1200" cap="none" spc="0" normalizeH="0" baseline="0" noProof="0">
              <a:ln>
                <a:noFill/>
              </a:ln>
              <a:solidFill>
                <a:srgbClr val="283F5F"/>
              </a:solidFill>
              <a:effectLst/>
              <a:uLnTx/>
              <a:uFillTx/>
              <a:latin typeface="Proxima Nova"/>
              <a:cs typeface="Arial" panose="020B0604020202020204" pitchFamily="34" charset="0"/>
            </a:endParaRPr>
          </a:p>
          <a:p>
            <a:pPr marL="310084" marR="0" lvl="1" indent="-306004" algn="l" defTabSz="914400" rtl="0" eaLnBrk="1" fontAlgn="auto" latinLnBrk="0" hangingPunct="1">
              <a:lnSpc>
                <a:spcPct val="100000"/>
              </a:lnSpc>
              <a:spcBef>
                <a:spcPct val="0"/>
              </a:spcBef>
              <a:spcAft>
                <a:spcPts val="0"/>
              </a:spcAft>
              <a:buClr>
                <a:srgbClr val="283F5F"/>
              </a:buClr>
              <a:buSzTx/>
              <a:buFont typeface="Arial" panose="020B0604020202020204" pitchFamily="34" charset="0"/>
              <a:buChar char="•"/>
              <a:tabLst/>
              <a:defRPr/>
            </a:pPr>
            <a:r>
              <a:rPr kumimoji="0" lang="en-US" sz="1800" b="0" i="0" u="none" strike="noStrike" kern="1200" cap="none" spc="0" normalizeH="0" baseline="0" noProof="0">
                <a:ln>
                  <a:noFill/>
                </a:ln>
                <a:solidFill>
                  <a:srgbClr val="283F5F"/>
                </a:solidFill>
                <a:effectLst/>
                <a:uLnTx/>
                <a:uFillTx/>
                <a:latin typeface="Proxima Nova"/>
                <a:cs typeface="Arial" panose="020B0604020202020204" pitchFamily="34" charset="0"/>
              </a:rPr>
              <a:t>Review both the slide area and notes area of each slide.</a:t>
            </a:r>
          </a:p>
          <a:p>
            <a:pPr marL="310084" marR="0" lvl="1" indent="-306004" algn="l" defTabSz="914400" rtl="0" eaLnBrk="1" fontAlgn="auto" latinLnBrk="0" hangingPunct="1">
              <a:lnSpc>
                <a:spcPct val="100000"/>
              </a:lnSpc>
              <a:spcBef>
                <a:spcPct val="0"/>
              </a:spcBef>
              <a:spcAft>
                <a:spcPts val="0"/>
              </a:spcAft>
              <a:buClr>
                <a:srgbClr val="283F5F"/>
              </a:buClr>
              <a:buSzTx/>
              <a:buFont typeface="Arial" panose="020B0604020202020204" pitchFamily="34" charset="0"/>
              <a:buChar char="•"/>
              <a:tabLst/>
              <a:defRPr/>
            </a:pPr>
            <a:r>
              <a:rPr kumimoji="0" lang="en-US" sz="1800" b="0" i="0" u="none" strike="noStrike" kern="1200" cap="none" spc="0" normalizeH="0" baseline="0" noProof="0">
                <a:ln>
                  <a:noFill/>
                </a:ln>
                <a:solidFill>
                  <a:srgbClr val="283F5F"/>
                </a:solidFill>
                <a:effectLst/>
                <a:uLnTx/>
                <a:uFillTx/>
                <a:latin typeface="Proxima Nova"/>
                <a:cs typeface="Arial" panose="020B0604020202020204" pitchFamily="34" charset="0"/>
              </a:rPr>
              <a:t>Note that the fonts, screen layouts, icon and illustration styles, animations, </a:t>
            </a:r>
            <a:r>
              <a:rPr kumimoji="0" lang="en-AU" sz="1800" b="0" i="0" u="none" strike="noStrike" kern="1200" cap="none" spc="0" normalizeH="0" baseline="0" noProof="0" err="1">
                <a:ln>
                  <a:noFill/>
                </a:ln>
                <a:solidFill>
                  <a:srgbClr val="283F5F"/>
                </a:solidFill>
                <a:effectLst/>
                <a:uLnTx/>
                <a:uFillTx/>
                <a:latin typeface="Proxima Nova"/>
                <a:cs typeface="Arial" panose="020B0604020202020204" pitchFamily="34" charset="0"/>
              </a:rPr>
              <a:t>colors</a:t>
            </a:r>
            <a:r>
              <a:rPr kumimoji="0" lang="en-US" sz="1800" b="0" i="0" u="none" strike="noStrike" kern="1200" cap="none" spc="0" normalizeH="0" baseline="0" noProof="0">
                <a:ln>
                  <a:noFill/>
                </a:ln>
                <a:solidFill>
                  <a:srgbClr val="283F5F"/>
                </a:solidFill>
                <a:effectLst/>
                <a:uLnTx/>
                <a:uFillTx/>
                <a:latin typeface="Proxima Nova"/>
                <a:cs typeface="Arial" panose="020B0604020202020204" pitchFamily="34" charset="0"/>
              </a:rPr>
              <a:t>, etc. will be finalized during development. This storyboard is just an indicator of visual elements that will appear on the screen. Please do not consider this layout as the final one.</a:t>
            </a:r>
          </a:p>
          <a:p>
            <a:pPr marL="310084" marR="0" lvl="1" indent="-306004" algn="l" defTabSz="914400" rtl="0" eaLnBrk="1" fontAlgn="auto" latinLnBrk="0" hangingPunct="1">
              <a:lnSpc>
                <a:spcPct val="100000"/>
              </a:lnSpc>
              <a:spcBef>
                <a:spcPct val="0"/>
              </a:spcBef>
              <a:spcAft>
                <a:spcPts val="0"/>
              </a:spcAft>
              <a:buClr>
                <a:srgbClr val="283F5F"/>
              </a:buClr>
              <a:buSzTx/>
              <a:buFont typeface="Arial" panose="020B0604020202020204" pitchFamily="34" charset="0"/>
              <a:buChar char="•"/>
              <a:tabLst/>
              <a:defRPr/>
            </a:pPr>
            <a:r>
              <a:rPr kumimoji="0" lang="en-US" sz="1800" b="0" i="0" u="none" strike="noStrike" kern="1200" cap="none" spc="0" normalizeH="0" baseline="0" noProof="0">
                <a:ln>
                  <a:noFill/>
                </a:ln>
                <a:solidFill>
                  <a:srgbClr val="283F5F"/>
                </a:solidFill>
                <a:effectLst/>
                <a:uLnTx/>
                <a:uFillTx/>
                <a:latin typeface="Proxima Nova"/>
                <a:cs typeface="Arial" panose="020B0604020202020204" pitchFamily="34" charset="0"/>
              </a:rPr>
              <a:t>You can suggest any edits by inserting a new comment at the relevant place (see below).</a:t>
            </a:r>
          </a:p>
          <a:p>
            <a:pPr marL="310084" marR="0" lvl="1" indent="-306004" algn="l" defTabSz="914400" rtl="0" eaLnBrk="1" fontAlgn="auto" latinLnBrk="0" hangingPunct="1">
              <a:lnSpc>
                <a:spcPct val="100000"/>
              </a:lnSpc>
              <a:spcBef>
                <a:spcPct val="0"/>
              </a:spcBef>
              <a:spcAft>
                <a:spcPts val="0"/>
              </a:spcAft>
              <a:buClr>
                <a:srgbClr val="283F5F"/>
              </a:buClr>
              <a:buSzTx/>
              <a:buFont typeface="Arial" panose="020B0604020202020204" pitchFamily="34" charset="0"/>
              <a:buChar char="•"/>
              <a:tabLst/>
              <a:defRPr/>
            </a:pPr>
            <a:r>
              <a:rPr kumimoji="0" lang="en-US" sz="1800" b="0" i="0" u="none" strike="noStrike" kern="1200" cap="none" spc="0" normalizeH="0" baseline="0" noProof="0">
                <a:ln>
                  <a:noFill/>
                </a:ln>
                <a:solidFill>
                  <a:srgbClr val="283F5F"/>
                </a:solidFill>
                <a:effectLst/>
                <a:uLnTx/>
                <a:uFillTx/>
                <a:latin typeface="Proxima Nova"/>
                <a:cs typeface="Arial" panose="020B0604020202020204" pitchFamily="34" charset="0"/>
              </a:rPr>
              <a:t>If you are making any edits directly on the slide, please use a </a:t>
            </a:r>
            <a:r>
              <a:rPr kumimoji="0" lang="en-US" sz="1800" b="1" i="0" u="none" strike="noStrike" kern="1200" cap="none" spc="0" normalizeH="0" baseline="0" noProof="0">
                <a:ln>
                  <a:noFill/>
                </a:ln>
                <a:solidFill>
                  <a:srgbClr val="FF0000"/>
                </a:solidFill>
                <a:effectLst/>
                <a:uLnTx/>
                <a:uFillTx/>
                <a:latin typeface="Proxima Nova"/>
                <a:cs typeface="Arial" panose="020B0604020202020204" pitchFamily="34" charset="0"/>
              </a:rPr>
              <a:t>bold red </a:t>
            </a:r>
            <a:r>
              <a:rPr kumimoji="0" lang="en-US" sz="1800" b="0" i="0" u="none" strike="noStrike" kern="1200" cap="none" spc="0" normalizeH="0" baseline="0" noProof="0">
                <a:ln>
                  <a:noFill/>
                </a:ln>
                <a:solidFill>
                  <a:srgbClr val="283F5F"/>
                </a:solidFill>
                <a:effectLst/>
                <a:uLnTx/>
                <a:uFillTx/>
                <a:latin typeface="Proxima Nova"/>
                <a:cs typeface="Arial" panose="020B0604020202020204" pitchFamily="34" charset="0"/>
              </a:rPr>
              <a:t>font.</a:t>
            </a:r>
          </a:p>
          <a:p>
            <a:pPr marL="310084" marR="0" lvl="1" indent="-306004" algn="l" defTabSz="914400" rtl="0" eaLnBrk="1" fontAlgn="auto" latinLnBrk="0" hangingPunct="1">
              <a:lnSpc>
                <a:spcPct val="100000"/>
              </a:lnSpc>
              <a:spcBef>
                <a:spcPct val="0"/>
              </a:spcBef>
              <a:spcAft>
                <a:spcPts val="0"/>
              </a:spcAft>
              <a:buClr>
                <a:srgbClr val="283F5F"/>
              </a:buClr>
              <a:buSzTx/>
              <a:buFont typeface="Arial" panose="020B0604020202020204" pitchFamily="34" charset="0"/>
              <a:buChar char="•"/>
              <a:tabLst/>
              <a:defRPr/>
            </a:pPr>
            <a:r>
              <a:rPr kumimoji="0" lang="en-US" sz="1800" b="0" i="0" u="none" strike="noStrike" kern="1200" cap="none" spc="0" normalizeH="0" baseline="0" noProof="0">
                <a:ln>
                  <a:noFill/>
                </a:ln>
                <a:solidFill>
                  <a:srgbClr val="283F5F"/>
                </a:solidFill>
                <a:effectLst/>
                <a:uLnTx/>
                <a:uFillTx/>
                <a:latin typeface="Proxima Nova"/>
                <a:cs typeface="Arial" panose="020B0604020202020204" pitchFamily="34" charset="0"/>
              </a:rPr>
              <a:t>Throughout the document, there may be </a:t>
            </a:r>
            <a:r>
              <a:rPr kumimoji="0" lang="en-IN" sz="1800" b="1" i="0" u="none" strike="noStrike" kern="1200" cap="none" spc="0" normalizeH="0" baseline="0" noProof="0">
                <a:ln>
                  <a:noFill/>
                </a:ln>
                <a:solidFill>
                  <a:srgbClr val="283F5F"/>
                </a:solidFill>
                <a:effectLst/>
                <a:uLnTx/>
                <a:uFillTx/>
                <a:latin typeface="Proxima Nova"/>
                <a:cs typeface="Arial" panose="020B0604020202020204" pitchFamily="34" charset="0"/>
              </a:rPr>
              <a:t>Notes to Reviewers</a:t>
            </a:r>
            <a:r>
              <a:rPr kumimoji="0" lang="en-IN" sz="1800" b="0" i="0" u="none" strike="noStrike" kern="1200" cap="none" spc="0" normalizeH="0" baseline="0" noProof="0">
                <a:ln>
                  <a:noFill/>
                </a:ln>
                <a:solidFill>
                  <a:srgbClr val="283F5F"/>
                </a:solidFill>
                <a:effectLst/>
                <a:uLnTx/>
                <a:uFillTx/>
                <a:latin typeface="Proxima Nova"/>
                <a:cs typeface="Arial" panose="020B0604020202020204" pitchFamily="34" charset="0"/>
              </a:rPr>
              <a:t> </a:t>
            </a:r>
            <a:r>
              <a:rPr kumimoji="0" lang="en-US" sz="1800" b="0" i="0" u="none" strike="noStrike" kern="1200" cap="none" spc="0" normalizeH="0" baseline="0" noProof="0">
                <a:ln>
                  <a:noFill/>
                </a:ln>
                <a:solidFill>
                  <a:srgbClr val="283F5F"/>
                </a:solidFill>
                <a:effectLst/>
                <a:uLnTx/>
                <a:uFillTx/>
                <a:latin typeface="Proxima Nova"/>
                <a:cs typeface="Arial" panose="020B0604020202020204" pitchFamily="34" charset="0"/>
              </a:rPr>
              <a:t>placed in the </a:t>
            </a:r>
            <a:r>
              <a:rPr kumimoji="0" lang="en-US" sz="1800" b="1" i="0" u="none" strike="noStrike" kern="1200" cap="none" spc="0" normalizeH="0" baseline="0" noProof="0">
                <a:ln>
                  <a:noFill/>
                </a:ln>
                <a:solidFill>
                  <a:srgbClr val="283F5F"/>
                </a:solidFill>
                <a:effectLst/>
                <a:uLnTx/>
                <a:uFillTx/>
                <a:latin typeface="Proxima Nova"/>
                <a:cs typeface="Arial" panose="020B0604020202020204" pitchFamily="34" charset="0"/>
              </a:rPr>
              <a:t>Notes</a:t>
            </a:r>
            <a:r>
              <a:rPr kumimoji="0" lang="en-US" sz="1800" b="0" i="0" u="none" strike="noStrike" kern="1200" cap="none" spc="0" normalizeH="0" baseline="0" noProof="0">
                <a:ln>
                  <a:noFill/>
                </a:ln>
                <a:solidFill>
                  <a:srgbClr val="283F5F"/>
                </a:solidFill>
                <a:effectLst/>
                <a:uLnTx/>
                <a:uFillTx/>
                <a:latin typeface="Proxima Nova"/>
                <a:cs typeface="Arial" panose="020B0604020202020204" pitchFamily="34" charset="0"/>
              </a:rPr>
              <a:t> section. It reflects either a question, a gap in content, or outstanding items. You can include your response next to the note.</a:t>
            </a:r>
          </a:p>
        </p:txBody>
      </p:sp>
      <p:pic>
        <p:nvPicPr>
          <p:cNvPr id="5" name="Picture 4">
            <a:extLst>
              <a:ext uri="{FF2B5EF4-FFF2-40B4-BE49-F238E27FC236}">
                <a16:creationId xmlns:a16="http://schemas.microsoft.com/office/drawing/2014/main" id="{3B5929FE-8F63-A5E6-4484-5F23EBFEB334}"/>
              </a:ext>
            </a:extLst>
          </p:cNvPr>
          <p:cNvPicPr>
            <a:picLocks noChangeAspect="1"/>
          </p:cNvPicPr>
          <p:nvPr/>
        </p:nvPicPr>
        <p:blipFill rotWithShape="1">
          <a:blip r:embed="rId3"/>
          <a:srcRect t="15381"/>
          <a:stretch/>
        </p:blipFill>
        <p:spPr>
          <a:xfrm>
            <a:off x="923483" y="5025097"/>
            <a:ext cx="10100913" cy="1295213"/>
          </a:xfrm>
          <a:prstGeom prst="rect">
            <a:avLst/>
          </a:prstGeom>
        </p:spPr>
      </p:pic>
      <p:sp>
        <p:nvSpPr>
          <p:cNvPr id="2" name="Title 1">
            <a:extLst>
              <a:ext uri="{FF2B5EF4-FFF2-40B4-BE49-F238E27FC236}">
                <a16:creationId xmlns:a16="http://schemas.microsoft.com/office/drawing/2014/main" id="{EBD5B7B8-0DF2-079E-2CB0-0988395B642D}"/>
              </a:ext>
            </a:extLst>
          </p:cNvPr>
          <p:cNvSpPr>
            <a:spLocks noGrp="1"/>
          </p:cNvSpPr>
          <p:nvPr>
            <p:ph type="title"/>
          </p:nvPr>
        </p:nvSpPr>
        <p:spPr/>
        <p:txBody>
          <a:bodyPr/>
          <a:lstStyle/>
          <a:p>
            <a:r>
              <a:rPr lang="en-US"/>
              <a:t>Notes to the Reviewers</a:t>
            </a:r>
          </a:p>
        </p:txBody>
      </p:sp>
    </p:spTree>
    <p:extLst>
      <p:ext uri="{BB962C8B-B14F-4D97-AF65-F5344CB8AC3E}">
        <p14:creationId xmlns:p14="http://schemas.microsoft.com/office/powerpoint/2010/main" val="31243177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D96D0EB8-0CD0-6BA3-6C27-364E345F4F0E}"/>
              </a:ext>
            </a:extLst>
          </p:cNvPr>
          <p:cNvGrpSpPr/>
          <p:nvPr/>
        </p:nvGrpSpPr>
        <p:grpSpPr>
          <a:xfrm>
            <a:off x="1143948" y="2531287"/>
            <a:ext cx="9523707" cy="2535406"/>
            <a:chOff x="1334145" y="3276354"/>
            <a:chExt cx="9523707" cy="2535406"/>
          </a:xfrm>
        </p:grpSpPr>
        <p:pic>
          <p:nvPicPr>
            <p:cNvPr id="5" name="Picture 4" descr="A close-up of a blue and purple card&#10;&#10;Description automatically generated">
              <a:extLst>
                <a:ext uri="{FF2B5EF4-FFF2-40B4-BE49-F238E27FC236}">
                  <a16:creationId xmlns:a16="http://schemas.microsoft.com/office/drawing/2014/main" id="{B89289D9-50A6-FF41-BD27-E81F4D6B58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4145" y="3276354"/>
              <a:ext cx="9523707" cy="2535406"/>
            </a:xfrm>
            <a:prstGeom prst="rect">
              <a:avLst/>
            </a:prstGeom>
          </p:spPr>
        </p:pic>
        <p:sp>
          <p:nvSpPr>
            <p:cNvPr id="7" name="Oval 6">
              <a:extLst>
                <a:ext uri="{FF2B5EF4-FFF2-40B4-BE49-F238E27FC236}">
                  <a16:creationId xmlns:a16="http://schemas.microsoft.com/office/drawing/2014/main" id="{BD95FAE0-F8F0-9C7F-F13C-5433B1C2B0C3}"/>
                </a:ext>
              </a:extLst>
            </p:cNvPr>
            <p:cNvSpPr/>
            <p:nvPr/>
          </p:nvSpPr>
          <p:spPr>
            <a:xfrm>
              <a:off x="1855092" y="4104220"/>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sp>
          <p:nvSpPr>
            <p:cNvPr id="8" name="Oval 7">
              <a:extLst>
                <a:ext uri="{FF2B5EF4-FFF2-40B4-BE49-F238E27FC236}">
                  <a16:creationId xmlns:a16="http://schemas.microsoft.com/office/drawing/2014/main" id="{31871A6C-8987-AD85-A07E-45EAF268EED4}"/>
                </a:ext>
              </a:extLst>
            </p:cNvPr>
            <p:cNvSpPr/>
            <p:nvPr/>
          </p:nvSpPr>
          <p:spPr>
            <a:xfrm>
              <a:off x="3612004" y="4104219"/>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sp>
          <p:nvSpPr>
            <p:cNvPr id="10" name="Oval 9">
              <a:extLst>
                <a:ext uri="{FF2B5EF4-FFF2-40B4-BE49-F238E27FC236}">
                  <a16:creationId xmlns:a16="http://schemas.microsoft.com/office/drawing/2014/main" id="{C6A844AE-933B-83A6-B199-D658CBAAAC65}"/>
                </a:ext>
              </a:extLst>
            </p:cNvPr>
            <p:cNvSpPr/>
            <p:nvPr/>
          </p:nvSpPr>
          <p:spPr>
            <a:xfrm>
              <a:off x="5368916" y="4145601"/>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sp>
          <p:nvSpPr>
            <p:cNvPr id="13" name="Oval 12">
              <a:extLst>
                <a:ext uri="{FF2B5EF4-FFF2-40B4-BE49-F238E27FC236}">
                  <a16:creationId xmlns:a16="http://schemas.microsoft.com/office/drawing/2014/main" id="{379E6DDA-59D6-55D7-9279-90D60CE65DCC}"/>
                </a:ext>
              </a:extLst>
            </p:cNvPr>
            <p:cNvSpPr/>
            <p:nvPr/>
          </p:nvSpPr>
          <p:spPr>
            <a:xfrm>
              <a:off x="8895101" y="4104222"/>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grpSp>
      <p:sp>
        <p:nvSpPr>
          <p:cNvPr id="15" name="TextBox 14">
            <a:extLst>
              <a:ext uri="{FF2B5EF4-FFF2-40B4-BE49-F238E27FC236}">
                <a16:creationId xmlns:a16="http://schemas.microsoft.com/office/drawing/2014/main" id="{A0AAE417-1B3E-D917-09DB-96738701BF50}"/>
              </a:ext>
            </a:extLst>
          </p:cNvPr>
          <p:cNvSpPr txBox="1"/>
          <p:nvPr/>
        </p:nvSpPr>
        <p:spPr>
          <a:xfrm>
            <a:off x="2699274" y="1046240"/>
            <a:ext cx="6793448" cy="307777"/>
          </a:xfrm>
          <a:prstGeom prst="rect">
            <a:avLst/>
          </a:prstGeom>
          <a:noFill/>
        </p:spPr>
        <p:txBody>
          <a:bodyPr wrap="square">
            <a:spAutoFit/>
          </a:bodyPr>
          <a:lstStyle/>
          <a:p>
            <a:pPr algn="ctr"/>
            <a:r>
              <a:rPr lang="en-US" sz="1400" i="1" dirty="0">
                <a:solidFill>
                  <a:schemeClr val="tx2">
                    <a:lumMod val="60000"/>
                    <a:lumOff val="40000"/>
                  </a:schemeClr>
                </a:solidFill>
              </a:rPr>
              <a:t>Select the hotspots to know about the SMART KPI framework. </a:t>
            </a:r>
            <a:endParaRPr lang="en-UG" sz="1400" i="1" dirty="0">
              <a:solidFill>
                <a:schemeClr val="tx2">
                  <a:lumMod val="60000"/>
                  <a:lumOff val="40000"/>
                </a:schemeClr>
              </a:solidFill>
            </a:endParaRPr>
          </a:p>
        </p:txBody>
      </p:sp>
      <p:sp>
        <p:nvSpPr>
          <p:cNvPr id="12" name="Oval 11">
            <a:extLst>
              <a:ext uri="{FF2B5EF4-FFF2-40B4-BE49-F238E27FC236}">
                <a16:creationId xmlns:a16="http://schemas.microsoft.com/office/drawing/2014/main" id="{A8EB49B8-5F0D-800F-002A-15BCDE1E37C1}"/>
              </a:ext>
            </a:extLst>
          </p:cNvPr>
          <p:cNvSpPr/>
          <p:nvPr/>
        </p:nvSpPr>
        <p:spPr>
          <a:xfrm>
            <a:off x="6941811" y="3359152"/>
            <a:ext cx="333881" cy="333881"/>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t>
            </a:r>
            <a:endParaRPr lang="en-UG" dirty="0">
              <a:solidFill>
                <a:schemeClr val="bg1"/>
              </a:solidFill>
            </a:endParaRPr>
          </a:p>
        </p:txBody>
      </p:sp>
      <p:sp>
        <p:nvSpPr>
          <p:cNvPr id="3" name="Rectangle 2">
            <a:extLst>
              <a:ext uri="{FF2B5EF4-FFF2-40B4-BE49-F238E27FC236}">
                <a16:creationId xmlns:a16="http://schemas.microsoft.com/office/drawing/2014/main" id="{D46B6625-922C-679B-5C4A-6A2FAD63E814}"/>
              </a:ext>
            </a:extLst>
          </p:cNvPr>
          <p:cNvSpPr/>
          <p:nvPr/>
        </p:nvSpPr>
        <p:spPr>
          <a:xfrm>
            <a:off x="3687851" y="2117486"/>
            <a:ext cx="3124677" cy="394464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rPr>
              <a:t>Relevant</a:t>
            </a:r>
          </a:p>
          <a:p>
            <a:endParaRPr lang="en-US" sz="1400" b="1" dirty="0">
              <a:solidFill>
                <a:schemeClr val="tx1"/>
              </a:solidFill>
            </a:endParaRPr>
          </a:p>
          <a:p>
            <a:r>
              <a:rPr lang="en-US" sz="1400" dirty="0">
                <a:solidFill>
                  <a:schemeClr val="tx1"/>
                </a:solidFill>
              </a:rPr>
              <a:t>KPIs should be relevant to the change initiative’s specific goals. This ensures that your efforts are directed toward areas that impact the change’s overall success.</a:t>
            </a:r>
          </a:p>
          <a:p>
            <a:endParaRPr lang="en-US" sz="1400" dirty="0">
              <a:solidFill>
                <a:schemeClr val="tx1"/>
              </a:solidFill>
            </a:endParaRPr>
          </a:p>
          <a:p>
            <a:r>
              <a:rPr lang="en-US" sz="1400" b="1" dirty="0">
                <a:solidFill>
                  <a:schemeClr val="tx1"/>
                </a:solidFill>
              </a:rPr>
              <a:t>Example of Relevant KPI:</a:t>
            </a:r>
            <a:r>
              <a:rPr lang="en-US" sz="1400" dirty="0">
                <a:solidFill>
                  <a:schemeClr val="tx1"/>
                </a:solidFill>
              </a:rPr>
              <a:t> "Improve cross-functional collaboration by increasing the number of cross-departmental meetings by 20%."</a:t>
            </a:r>
          </a:p>
        </p:txBody>
      </p:sp>
    </p:spTree>
    <p:extLst>
      <p:ext uri="{BB962C8B-B14F-4D97-AF65-F5344CB8AC3E}">
        <p14:creationId xmlns:p14="http://schemas.microsoft.com/office/powerpoint/2010/main" val="26042887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D96D0EB8-0CD0-6BA3-6C27-364E345F4F0E}"/>
              </a:ext>
            </a:extLst>
          </p:cNvPr>
          <p:cNvGrpSpPr/>
          <p:nvPr/>
        </p:nvGrpSpPr>
        <p:grpSpPr>
          <a:xfrm>
            <a:off x="1143948" y="2531287"/>
            <a:ext cx="9523707" cy="2535406"/>
            <a:chOff x="1334145" y="3276354"/>
            <a:chExt cx="9523707" cy="2535406"/>
          </a:xfrm>
        </p:grpSpPr>
        <p:pic>
          <p:nvPicPr>
            <p:cNvPr id="5" name="Picture 4" descr="A close-up of a blue and purple card&#10;&#10;Description automatically generated">
              <a:extLst>
                <a:ext uri="{FF2B5EF4-FFF2-40B4-BE49-F238E27FC236}">
                  <a16:creationId xmlns:a16="http://schemas.microsoft.com/office/drawing/2014/main" id="{B89289D9-50A6-FF41-BD27-E81F4D6B58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4145" y="3276354"/>
              <a:ext cx="9523707" cy="2535406"/>
            </a:xfrm>
            <a:prstGeom prst="rect">
              <a:avLst/>
            </a:prstGeom>
          </p:spPr>
        </p:pic>
        <p:sp>
          <p:nvSpPr>
            <p:cNvPr id="7" name="Oval 6">
              <a:extLst>
                <a:ext uri="{FF2B5EF4-FFF2-40B4-BE49-F238E27FC236}">
                  <a16:creationId xmlns:a16="http://schemas.microsoft.com/office/drawing/2014/main" id="{BD95FAE0-F8F0-9C7F-F13C-5433B1C2B0C3}"/>
                </a:ext>
              </a:extLst>
            </p:cNvPr>
            <p:cNvSpPr/>
            <p:nvPr/>
          </p:nvSpPr>
          <p:spPr>
            <a:xfrm>
              <a:off x="1855092" y="4104220"/>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sp>
          <p:nvSpPr>
            <p:cNvPr id="8" name="Oval 7">
              <a:extLst>
                <a:ext uri="{FF2B5EF4-FFF2-40B4-BE49-F238E27FC236}">
                  <a16:creationId xmlns:a16="http://schemas.microsoft.com/office/drawing/2014/main" id="{31871A6C-8987-AD85-A07E-45EAF268EED4}"/>
                </a:ext>
              </a:extLst>
            </p:cNvPr>
            <p:cNvSpPr/>
            <p:nvPr/>
          </p:nvSpPr>
          <p:spPr>
            <a:xfrm>
              <a:off x="3612004" y="4104219"/>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sp>
          <p:nvSpPr>
            <p:cNvPr id="10" name="Oval 9">
              <a:extLst>
                <a:ext uri="{FF2B5EF4-FFF2-40B4-BE49-F238E27FC236}">
                  <a16:creationId xmlns:a16="http://schemas.microsoft.com/office/drawing/2014/main" id="{C6A844AE-933B-83A6-B199-D658CBAAAC65}"/>
                </a:ext>
              </a:extLst>
            </p:cNvPr>
            <p:cNvSpPr/>
            <p:nvPr/>
          </p:nvSpPr>
          <p:spPr>
            <a:xfrm>
              <a:off x="5368916" y="4145601"/>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sp>
          <p:nvSpPr>
            <p:cNvPr id="13" name="Oval 12">
              <a:extLst>
                <a:ext uri="{FF2B5EF4-FFF2-40B4-BE49-F238E27FC236}">
                  <a16:creationId xmlns:a16="http://schemas.microsoft.com/office/drawing/2014/main" id="{379E6DDA-59D6-55D7-9279-90D60CE65DCC}"/>
                </a:ext>
              </a:extLst>
            </p:cNvPr>
            <p:cNvSpPr/>
            <p:nvPr/>
          </p:nvSpPr>
          <p:spPr>
            <a:xfrm>
              <a:off x="7125828" y="4104218"/>
              <a:ext cx="333881" cy="333881"/>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endParaRPr lang="en-UG" dirty="0">
                <a:solidFill>
                  <a:schemeClr val="tx1"/>
                </a:solidFill>
              </a:endParaRPr>
            </a:p>
          </p:txBody>
        </p:sp>
      </p:grpSp>
      <p:sp>
        <p:nvSpPr>
          <p:cNvPr id="15" name="TextBox 14">
            <a:extLst>
              <a:ext uri="{FF2B5EF4-FFF2-40B4-BE49-F238E27FC236}">
                <a16:creationId xmlns:a16="http://schemas.microsoft.com/office/drawing/2014/main" id="{A0AAE417-1B3E-D917-09DB-96738701BF50}"/>
              </a:ext>
            </a:extLst>
          </p:cNvPr>
          <p:cNvSpPr txBox="1"/>
          <p:nvPr/>
        </p:nvSpPr>
        <p:spPr>
          <a:xfrm>
            <a:off x="2699274" y="1046240"/>
            <a:ext cx="6793448" cy="307777"/>
          </a:xfrm>
          <a:prstGeom prst="rect">
            <a:avLst/>
          </a:prstGeom>
          <a:noFill/>
        </p:spPr>
        <p:txBody>
          <a:bodyPr wrap="square">
            <a:spAutoFit/>
          </a:bodyPr>
          <a:lstStyle/>
          <a:p>
            <a:pPr algn="ctr"/>
            <a:r>
              <a:rPr lang="en-US" sz="1400" i="1" dirty="0">
                <a:solidFill>
                  <a:schemeClr val="tx2">
                    <a:lumMod val="60000"/>
                    <a:lumOff val="40000"/>
                  </a:schemeClr>
                </a:solidFill>
              </a:rPr>
              <a:t>Select the hotspots to know about the SMART KPI framework. </a:t>
            </a:r>
            <a:endParaRPr lang="en-UG" sz="1400" i="1" dirty="0">
              <a:solidFill>
                <a:schemeClr val="tx2">
                  <a:lumMod val="60000"/>
                  <a:lumOff val="40000"/>
                </a:schemeClr>
              </a:solidFill>
            </a:endParaRPr>
          </a:p>
        </p:txBody>
      </p:sp>
      <p:sp>
        <p:nvSpPr>
          <p:cNvPr id="12" name="Oval 11">
            <a:extLst>
              <a:ext uri="{FF2B5EF4-FFF2-40B4-BE49-F238E27FC236}">
                <a16:creationId xmlns:a16="http://schemas.microsoft.com/office/drawing/2014/main" id="{A8EB49B8-5F0D-800F-002A-15BCDE1E37C1}"/>
              </a:ext>
            </a:extLst>
          </p:cNvPr>
          <p:cNvSpPr/>
          <p:nvPr/>
        </p:nvSpPr>
        <p:spPr>
          <a:xfrm>
            <a:off x="8691589" y="3324744"/>
            <a:ext cx="333881" cy="333881"/>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t>
            </a:r>
            <a:endParaRPr lang="en-UG" dirty="0">
              <a:solidFill>
                <a:schemeClr val="bg1"/>
              </a:solidFill>
            </a:endParaRPr>
          </a:p>
        </p:txBody>
      </p:sp>
      <p:sp>
        <p:nvSpPr>
          <p:cNvPr id="3" name="Rectangle 2">
            <a:extLst>
              <a:ext uri="{FF2B5EF4-FFF2-40B4-BE49-F238E27FC236}">
                <a16:creationId xmlns:a16="http://schemas.microsoft.com/office/drawing/2014/main" id="{D46B6625-922C-679B-5C4A-6A2FAD63E814}"/>
              </a:ext>
            </a:extLst>
          </p:cNvPr>
          <p:cNvSpPr/>
          <p:nvPr/>
        </p:nvSpPr>
        <p:spPr>
          <a:xfrm>
            <a:off x="5311637" y="2083619"/>
            <a:ext cx="3124677" cy="394464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400" b="1" dirty="0">
                <a:solidFill>
                  <a:schemeClr val="tx1"/>
                </a:solidFill>
              </a:rPr>
              <a:t>Time-bound</a:t>
            </a:r>
          </a:p>
          <a:p>
            <a:endParaRPr lang="en-US" sz="1400" b="1" dirty="0">
              <a:solidFill>
                <a:schemeClr val="tx1"/>
              </a:solidFill>
            </a:endParaRPr>
          </a:p>
          <a:p>
            <a:r>
              <a:rPr lang="en-US" sz="1400" dirty="0">
                <a:solidFill>
                  <a:schemeClr val="tx1"/>
                </a:solidFill>
              </a:rPr>
              <a:t>Each KPI should have a defined time frame. This encourages urgency and provides a deadline for achieving specific outcomes.</a:t>
            </a:r>
          </a:p>
          <a:p>
            <a:endParaRPr lang="en-US" sz="1400" dirty="0">
              <a:solidFill>
                <a:schemeClr val="tx1"/>
              </a:solidFill>
            </a:endParaRPr>
          </a:p>
          <a:p>
            <a:r>
              <a:rPr lang="en-US" sz="1400" b="1" dirty="0">
                <a:solidFill>
                  <a:schemeClr val="tx1"/>
                </a:solidFill>
              </a:rPr>
              <a:t>Example of Time-bound KPI:</a:t>
            </a:r>
            <a:r>
              <a:rPr lang="en-US" sz="1400" dirty="0">
                <a:solidFill>
                  <a:schemeClr val="tx1"/>
                </a:solidFill>
              </a:rPr>
              <a:t> "Increase Net Revenue Retention (NRR) by 10% within one year after implementing the new customer success platform."</a:t>
            </a:r>
          </a:p>
        </p:txBody>
      </p:sp>
      <p:sp>
        <p:nvSpPr>
          <p:cNvPr id="2" name="Rectangle 1">
            <a:extLst>
              <a:ext uri="{FF2B5EF4-FFF2-40B4-BE49-F238E27FC236}">
                <a16:creationId xmlns:a16="http://schemas.microsoft.com/office/drawing/2014/main" id="{E97CAB4C-1880-5BEF-0294-B8A0951E568E}"/>
              </a:ext>
            </a:extLst>
          </p:cNvPr>
          <p:cNvSpPr/>
          <p:nvPr/>
        </p:nvSpPr>
        <p:spPr>
          <a:xfrm>
            <a:off x="1278152" y="6444791"/>
            <a:ext cx="9380591" cy="413210"/>
          </a:xfrm>
          <a:prstGeom prst="rect">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CONTINUE</a:t>
            </a:r>
            <a:endParaRPr lang="en-UG" dirty="0"/>
          </a:p>
        </p:txBody>
      </p:sp>
    </p:spTree>
    <p:extLst>
      <p:ext uri="{BB962C8B-B14F-4D97-AF65-F5344CB8AC3E}">
        <p14:creationId xmlns:p14="http://schemas.microsoft.com/office/powerpoint/2010/main" val="5347497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8">
            <a:extLst>
              <a:ext uri="{FF2B5EF4-FFF2-40B4-BE49-F238E27FC236}">
                <a16:creationId xmlns:a16="http://schemas.microsoft.com/office/drawing/2014/main" id="{74BD23BB-2B1F-E83D-DC49-2AAA9B203D42}"/>
              </a:ext>
            </a:extLst>
          </p:cNvPr>
          <p:cNvSpPr txBox="1">
            <a:spLocks/>
          </p:cNvSpPr>
          <p:nvPr/>
        </p:nvSpPr>
        <p:spPr>
          <a:xfrm>
            <a:off x="967368" y="688756"/>
            <a:ext cx="5907565"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b="1" dirty="0">
                <a:solidFill>
                  <a:srgbClr val="01AFE6"/>
                </a:solidFill>
                <a:latin typeface="+mj-lt"/>
                <a:cs typeface="Arial" panose="020B0604020202020204" pitchFamily="34" charset="0"/>
              </a:rPr>
              <a:t>Tracking Progress in Change Management</a:t>
            </a:r>
            <a:endParaRPr lang="en-US" sz="1800" b="1" dirty="0">
              <a:solidFill>
                <a:srgbClr val="01AFE6"/>
              </a:solidFill>
              <a:latin typeface="+mj-lt"/>
            </a:endParaRPr>
          </a:p>
        </p:txBody>
      </p:sp>
      <p:sp>
        <p:nvSpPr>
          <p:cNvPr id="5" name="TextBox 4">
            <a:extLst>
              <a:ext uri="{FF2B5EF4-FFF2-40B4-BE49-F238E27FC236}">
                <a16:creationId xmlns:a16="http://schemas.microsoft.com/office/drawing/2014/main" id="{7C17DC9C-213B-4A36-CEE1-17C86AFFD9C6}"/>
              </a:ext>
            </a:extLst>
          </p:cNvPr>
          <p:cNvSpPr txBox="1"/>
          <p:nvPr/>
        </p:nvSpPr>
        <p:spPr>
          <a:xfrm>
            <a:off x="967368" y="1112618"/>
            <a:ext cx="10054064" cy="1477328"/>
          </a:xfrm>
          <a:prstGeom prst="rect">
            <a:avLst/>
          </a:prstGeom>
          <a:noFill/>
        </p:spPr>
        <p:txBody>
          <a:bodyPr wrap="square" lIns="91440" tIns="45720" rIns="91440" bIns="45720" anchor="t">
            <a:spAutoFit/>
          </a:bodyPr>
          <a:lstStyle/>
          <a:p>
            <a:r>
              <a:rPr lang="en-US" dirty="0"/>
              <a:t>Tracking progress in change management is a crucial part of ensuring that your initiatives are on track to meet their goals. Without consistent monitoring, it’s easy for small issues to escalate into major roadblocks. By tracking progress effectively, you can assess whether the changes are being adopted as planned, gather real-time feedback, and make necessary adjustments. </a:t>
            </a:r>
          </a:p>
        </p:txBody>
      </p:sp>
      <p:sp>
        <p:nvSpPr>
          <p:cNvPr id="4" name="TextBox 3">
            <a:extLst>
              <a:ext uri="{FF2B5EF4-FFF2-40B4-BE49-F238E27FC236}">
                <a16:creationId xmlns:a16="http://schemas.microsoft.com/office/drawing/2014/main" id="{E68065E4-27D9-2F1C-6FE7-1870858E3706}"/>
              </a:ext>
            </a:extLst>
          </p:cNvPr>
          <p:cNvSpPr txBox="1"/>
          <p:nvPr/>
        </p:nvSpPr>
        <p:spPr>
          <a:xfrm>
            <a:off x="967368" y="2698394"/>
            <a:ext cx="10054064" cy="3139321"/>
          </a:xfrm>
          <a:prstGeom prst="rect">
            <a:avLst/>
          </a:prstGeom>
          <a:noFill/>
        </p:spPr>
        <p:txBody>
          <a:bodyPr wrap="square">
            <a:spAutoFit/>
          </a:bodyPr>
          <a:lstStyle/>
          <a:p>
            <a:r>
              <a:rPr lang="en-US" dirty="0"/>
              <a:t>Tracking progress enables organizations to:</a:t>
            </a:r>
          </a:p>
          <a:p>
            <a:pPr marL="285750" indent="-285750">
              <a:buFont typeface="Arial" panose="020B0604020202020204" pitchFamily="34" charset="0"/>
              <a:buChar char="•"/>
            </a:pPr>
            <a:r>
              <a:rPr lang="en-US" b="1" dirty="0"/>
              <a:t>Ensure accountability:</a:t>
            </a:r>
            <a:r>
              <a:rPr lang="en-US" dirty="0"/>
              <a:t> Regularly monitored progress holds teams and individuals accountable for their part in the change process.</a:t>
            </a:r>
          </a:p>
          <a:p>
            <a:pPr marL="285750" indent="-285750">
              <a:buFont typeface="Arial" panose="020B0604020202020204" pitchFamily="34" charset="0"/>
              <a:buChar char="•"/>
            </a:pPr>
            <a:r>
              <a:rPr lang="en-US" b="1" dirty="0"/>
              <a:t>Identify issues early:</a:t>
            </a:r>
            <a:r>
              <a:rPr lang="en-US" dirty="0"/>
              <a:t> Regular tracking can help detect potential challenges or resistance before they become significant problems.</a:t>
            </a:r>
          </a:p>
          <a:p>
            <a:pPr marL="285750" indent="-285750">
              <a:buFont typeface="Arial" panose="020B0604020202020204" pitchFamily="34" charset="0"/>
              <a:buChar char="•"/>
            </a:pPr>
            <a:r>
              <a:rPr lang="en-US" b="1" dirty="0"/>
              <a:t>Provide feedback loops:</a:t>
            </a:r>
            <a:r>
              <a:rPr lang="en-US" dirty="0"/>
              <a:t> Progress tracking allows for timely feedback, helping to make real-time adjustments to keep the initiative moving forward.</a:t>
            </a:r>
          </a:p>
          <a:p>
            <a:pPr marL="285750" indent="-285750">
              <a:buFont typeface="Arial" panose="020B0604020202020204" pitchFamily="34" charset="0"/>
              <a:buChar char="•"/>
            </a:pPr>
            <a:r>
              <a:rPr lang="en-US" b="1" dirty="0"/>
              <a:t>Measure the initiative’s success:</a:t>
            </a:r>
            <a:r>
              <a:rPr lang="en-US" dirty="0"/>
              <a:t> You can measure KPIs, compare results to baseline data, and assess the overall impact of your change management efforts.</a:t>
            </a:r>
          </a:p>
          <a:p>
            <a:pPr marL="285750" indent="-285750">
              <a:buFont typeface="Arial" panose="020B0604020202020204" pitchFamily="34" charset="0"/>
              <a:buChar char="•"/>
            </a:pPr>
            <a:r>
              <a:rPr lang="en-US" b="1" dirty="0"/>
              <a:t>Keep momentum:</a:t>
            </a:r>
            <a:r>
              <a:rPr lang="en-US" dirty="0"/>
              <a:t> Tracking milestones and small successes helps maintain motivation and engagement among employees.</a:t>
            </a:r>
          </a:p>
        </p:txBody>
      </p:sp>
    </p:spTree>
    <p:extLst>
      <p:ext uri="{BB962C8B-B14F-4D97-AF65-F5344CB8AC3E}">
        <p14:creationId xmlns:p14="http://schemas.microsoft.com/office/powerpoint/2010/main" val="25834277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8">
            <a:extLst>
              <a:ext uri="{FF2B5EF4-FFF2-40B4-BE49-F238E27FC236}">
                <a16:creationId xmlns:a16="http://schemas.microsoft.com/office/drawing/2014/main" id="{74BD23BB-2B1F-E83D-DC49-2AAA9B203D42}"/>
              </a:ext>
            </a:extLst>
          </p:cNvPr>
          <p:cNvSpPr txBox="1">
            <a:spLocks/>
          </p:cNvSpPr>
          <p:nvPr/>
        </p:nvSpPr>
        <p:spPr>
          <a:xfrm>
            <a:off x="967368" y="688756"/>
            <a:ext cx="5907565"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b="1" dirty="0">
                <a:solidFill>
                  <a:srgbClr val="01AFE6"/>
                </a:solidFill>
                <a:latin typeface="+mj-lt"/>
                <a:cs typeface="Arial" panose="020B0604020202020204" pitchFamily="34" charset="0"/>
              </a:rPr>
              <a:t>Techniques for Tracking Progress</a:t>
            </a:r>
            <a:endParaRPr lang="en-US" sz="1800" b="1" dirty="0">
              <a:solidFill>
                <a:srgbClr val="01AFE6"/>
              </a:solidFill>
              <a:latin typeface="+mj-lt"/>
            </a:endParaRPr>
          </a:p>
        </p:txBody>
      </p:sp>
      <p:sp>
        <p:nvSpPr>
          <p:cNvPr id="5" name="TextBox 4">
            <a:extLst>
              <a:ext uri="{FF2B5EF4-FFF2-40B4-BE49-F238E27FC236}">
                <a16:creationId xmlns:a16="http://schemas.microsoft.com/office/drawing/2014/main" id="{7C17DC9C-213B-4A36-CEE1-17C86AFFD9C6}"/>
              </a:ext>
            </a:extLst>
          </p:cNvPr>
          <p:cNvSpPr txBox="1"/>
          <p:nvPr/>
        </p:nvSpPr>
        <p:spPr>
          <a:xfrm>
            <a:off x="967368" y="1112618"/>
            <a:ext cx="10054064" cy="646331"/>
          </a:xfrm>
          <a:prstGeom prst="rect">
            <a:avLst/>
          </a:prstGeom>
          <a:noFill/>
        </p:spPr>
        <p:txBody>
          <a:bodyPr wrap="square" lIns="91440" tIns="45720" rIns="91440" bIns="45720" anchor="t">
            <a:spAutoFit/>
          </a:bodyPr>
          <a:lstStyle/>
          <a:p>
            <a:r>
              <a:rPr lang="en-US" dirty="0"/>
              <a:t>Different techniques for tracking progress can be applied depending on the complexity of the change initiative and the specific metrics being monitored.</a:t>
            </a:r>
          </a:p>
        </p:txBody>
      </p:sp>
      <p:sp>
        <p:nvSpPr>
          <p:cNvPr id="3" name="TextBox 2">
            <a:extLst>
              <a:ext uri="{FF2B5EF4-FFF2-40B4-BE49-F238E27FC236}">
                <a16:creationId xmlns:a16="http://schemas.microsoft.com/office/drawing/2014/main" id="{83CC6ECB-017F-4B74-21FD-9D2E3BD75D79}"/>
              </a:ext>
            </a:extLst>
          </p:cNvPr>
          <p:cNvSpPr txBox="1"/>
          <p:nvPr/>
        </p:nvSpPr>
        <p:spPr>
          <a:xfrm>
            <a:off x="967368" y="1875034"/>
            <a:ext cx="8537876" cy="307777"/>
          </a:xfrm>
          <a:prstGeom prst="rect">
            <a:avLst/>
          </a:prstGeom>
          <a:noFill/>
        </p:spPr>
        <p:txBody>
          <a:bodyPr wrap="square">
            <a:spAutoFit/>
          </a:bodyPr>
          <a:lstStyle/>
          <a:p>
            <a:r>
              <a:rPr lang="en-US" sz="1400" i="1" dirty="0">
                <a:solidFill>
                  <a:schemeClr val="tx2">
                    <a:lumMod val="60000"/>
                    <a:lumOff val="40000"/>
                  </a:schemeClr>
                </a:solidFill>
              </a:rPr>
              <a:t>Select the tabs to know about techniques used to track the success of change initiatives.</a:t>
            </a:r>
            <a:endParaRPr lang="en-UG" sz="1400" i="1" dirty="0">
              <a:solidFill>
                <a:schemeClr val="tx2">
                  <a:lumMod val="60000"/>
                  <a:lumOff val="40000"/>
                </a:schemeClr>
              </a:solidFill>
            </a:endParaRPr>
          </a:p>
        </p:txBody>
      </p:sp>
      <p:sp>
        <p:nvSpPr>
          <p:cNvPr id="6" name="Rectangle 5">
            <a:extLst>
              <a:ext uri="{FF2B5EF4-FFF2-40B4-BE49-F238E27FC236}">
                <a16:creationId xmlns:a16="http://schemas.microsoft.com/office/drawing/2014/main" id="{92F2A64D-F841-4286-F810-37C30A72D1C5}"/>
              </a:ext>
            </a:extLst>
          </p:cNvPr>
          <p:cNvSpPr/>
          <p:nvPr/>
        </p:nvSpPr>
        <p:spPr>
          <a:xfrm>
            <a:off x="594835" y="2390422"/>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C1D3C8C-7F43-0C20-8CB4-E73CB3024143}"/>
              </a:ext>
            </a:extLst>
          </p:cNvPr>
          <p:cNvSpPr/>
          <p:nvPr/>
        </p:nvSpPr>
        <p:spPr>
          <a:xfrm>
            <a:off x="2709334" y="2396221"/>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C5F61D4-AA80-CCB6-7732-57F936152232}"/>
              </a:ext>
            </a:extLst>
          </p:cNvPr>
          <p:cNvSpPr/>
          <p:nvPr/>
        </p:nvSpPr>
        <p:spPr>
          <a:xfrm>
            <a:off x="4823833" y="2390421"/>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E5617D5-8EB1-F05E-D45C-6BF9F8570AF4}"/>
              </a:ext>
            </a:extLst>
          </p:cNvPr>
          <p:cNvSpPr/>
          <p:nvPr/>
        </p:nvSpPr>
        <p:spPr>
          <a:xfrm>
            <a:off x="6949621" y="23904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C80C2DB-E5BF-DD16-B173-87931C5B77D7}"/>
              </a:ext>
            </a:extLst>
          </p:cNvPr>
          <p:cNvSpPr/>
          <p:nvPr/>
        </p:nvSpPr>
        <p:spPr>
          <a:xfrm>
            <a:off x="9052831" y="23904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 Placeholder 8">
            <a:extLst>
              <a:ext uri="{FF2B5EF4-FFF2-40B4-BE49-F238E27FC236}">
                <a16:creationId xmlns:a16="http://schemas.microsoft.com/office/drawing/2014/main" id="{E7112C6E-E725-CB8A-817E-F8F5A99E87FA}"/>
              </a:ext>
            </a:extLst>
          </p:cNvPr>
          <p:cNvSpPr txBox="1">
            <a:spLocks/>
          </p:cNvSpPr>
          <p:nvPr/>
        </p:nvSpPr>
        <p:spPr>
          <a:xfrm>
            <a:off x="685147" y="2540782"/>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Establish Milestones</a:t>
            </a:r>
            <a:endParaRPr lang="en-US" sz="1400" b="1" dirty="0">
              <a:latin typeface="+mj-lt"/>
            </a:endParaRPr>
          </a:p>
        </p:txBody>
      </p:sp>
      <p:sp>
        <p:nvSpPr>
          <p:cNvPr id="12" name="Text Placeholder 8">
            <a:extLst>
              <a:ext uri="{FF2B5EF4-FFF2-40B4-BE49-F238E27FC236}">
                <a16:creationId xmlns:a16="http://schemas.microsoft.com/office/drawing/2014/main" id="{7BCCC44A-EFC5-0F3E-0817-7AF4132A10D6}"/>
              </a:ext>
            </a:extLst>
          </p:cNvPr>
          <p:cNvSpPr txBox="1">
            <a:spLocks/>
          </p:cNvSpPr>
          <p:nvPr/>
        </p:nvSpPr>
        <p:spPr>
          <a:xfrm>
            <a:off x="2788357" y="2529493"/>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Monitor KPI Dashboards</a:t>
            </a:r>
            <a:endParaRPr lang="en-US" sz="1400" b="1" dirty="0">
              <a:latin typeface="+mj-lt"/>
            </a:endParaRPr>
          </a:p>
        </p:txBody>
      </p:sp>
      <p:sp>
        <p:nvSpPr>
          <p:cNvPr id="13" name="Text Placeholder 8">
            <a:extLst>
              <a:ext uri="{FF2B5EF4-FFF2-40B4-BE49-F238E27FC236}">
                <a16:creationId xmlns:a16="http://schemas.microsoft.com/office/drawing/2014/main" id="{F8C9128C-1707-3B61-7C62-B0756D6D4A40}"/>
              </a:ext>
            </a:extLst>
          </p:cNvPr>
          <p:cNvSpPr txBox="1">
            <a:spLocks/>
          </p:cNvSpPr>
          <p:nvPr/>
        </p:nvSpPr>
        <p:spPr>
          <a:xfrm>
            <a:off x="4925434" y="2540782"/>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Regular Status Reports</a:t>
            </a:r>
            <a:endParaRPr lang="en-US" sz="1400" b="1" dirty="0">
              <a:latin typeface="+mj-lt"/>
            </a:endParaRPr>
          </a:p>
        </p:txBody>
      </p:sp>
      <p:sp>
        <p:nvSpPr>
          <p:cNvPr id="14" name="Text Placeholder 8">
            <a:extLst>
              <a:ext uri="{FF2B5EF4-FFF2-40B4-BE49-F238E27FC236}">
                <a16:creationId xmlns:a16="http://schemas.microsoft.com/office/drawing/2014/main" id="{E141EBEB-45EB-3ECF-849B-9750DD3BEFBF}"/>
              </a:ext>
            </a:extLst>
          </p:cNvPr>
          <p:cNvSpPr txBox="1">
            <a:spLocks/>
          </p:cNvSpPr>
          <p:nvPr/>
        </p:nvSpPr>
        <p:spPr>
          <a:xfrm>
            <a:off x="6787242" y="2534982"/>
            <a:ext cx="238369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Employee and Stakeholder Surveys</a:t>
            </a:r>
            <a:endParaRPr lang="en-US" sz="1400" b="1" dirty="0">
              <a:latin typeface="+mj-lt"/>
            </a:endParaRPr>
          </a:p>
        </p:txBody>
      </p:sp>
      <p:sp>
        <p:nvSpPr>
          <p:cNvPr id="15" name="Text Placeholder 8">
            <a:extLst>
              <a:ext uri="{FF2B5EF4-FFF2-40B4-BE49-F238E27FC236}">
                <a16:creationId xmlns:a16="http://schemas.microsoft.com/office/drawing/2014/main" id="{9483C915-3DD6-8FF8-7032-3CB8A9C67B82}"/>
              </a:ext>
            </a:extLst>
          </p:cNvPr>
          <p:cNvSpPr txBox="1">
            <a:spLocks/>
          </p:cNvSpPr>
          <p:nvPr/>
        </p:nvSpPr>
        <p:spPr>
          <a:xfrm>
            <a:off x="8901741" y="2529182"/>
            <a:ext cx="238369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Focus Groups and Feedback Sessions</a:t>
            </a:r>
            <a:endParaRPr lang="en-US" sz="1400" b="1" dirty="0">
              <a:latin typeface="+mj-lt"/>
            </a:endParaRPr>
          </a:p>
        </p:txBody>
      </p:sp>
    </p:spTree>
    <p:extLst>
      <p:ext uri="{BB962C8B-B14F-4D97-AF65-F5344CB8AC3E}">
        <p14:creationId xmlns:p14="http://schemas.microsoft.com/office/powerpoint/2010/main" val="29591586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9AD15C-EBB6-D6EE-8858-A6076FDDB7E1}"/>
              </a:ext>
            </a:extLst>
          </p:cNvPr>
          <p:cNvSpPr/>
          <p:nvPr/>
        </p:nvSpPr>
        <p:spPr>
          <a:xfrm>
            <a:off x="628701" y="1177021"/>
            <a:ext cx="10583784" cy="5277279"/>
          </a:xfrm>
          <a:prstGeom prst="rect">
            <a:avLst/>
          </a:prstGeom>
          <a:solidFill>
            <a:schemeClr val="bg1"/>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C40658A-7F5B-C47D-B0F7-0F5E13CC1578}"/>
              </a:ext>
            </a:extLst>
          </p:cNvPr>
          <p:cNvSpPr txBox="1"/>
          <p:nvPr/>
        </p:nvSpPr>
        <p:spPr>
          <a:xfrm>
            <a:off x="979515" y="2343320"/>
            <a:ext cx="9756218" cy="3139321"/>
          </a:xfrm>
          <a:prstGeom prst="rect">
            <a:avLst/>
          </a:prstGeom>
          <a:noFill/>
        </p:spPr>
        <p:txBody>
          <a:bodyPr wrap="square">
            <a:spAutoFit/>
          </a:bodyPr>
          <a:lstStyle/>
          <a:p>
            <a:r>
              <a:rPr lang="en-US" dirty="0"/>
              <a:t>Milestones mark key achievements or stages within the change initiative. By breaking the initiative into smaller, manageable phases, you can monitor progress at each stage and celebrate success to maintain momentum.</a:t>
            </a:r>
          </a:p>
          <a:p>
            <a:endParaRPr lang="en-US" b="1" dirty="0"/>
          </a:p>
          <a:p>
            <a:r>
              <a:rPr lang="en-US" b="1" dirty="0"/>
              <a:t>How to Use:</a:t>
            </a:r>
            <a:br>
              <a:rPr lang="en-US" dirty="0"/>
            </a:br>
            <a:r>
              <a:rPr lang="en-US" dirty="0"/>
              <a:t>Identify key deliverables or outcomes at various stages of the initiative, such as the completion of a training program or a system implementation phase.</a:t>
            </a:r>
          </a:p>
          <a:p>
            <a:endParaRPr lang="en-US" b="1" dirty="0"/>
          </a:p>
          <a:p>
            <a:r>
              <a:rPr lang="en-US" b="1" dirty="0"/>
              <a:t>Example:</a:t>
            </a:r>
            <a:br>
              <a:rPr lang="en-US" dirty="0"/>
            </a:br>
            <a:r>
              <a:rPr lang="en-US" dirty="0"/>
              <a:t>Milestone 1: 50% of employees complete the first training session within 2 months of implementation.</a:t>
            </a:r>
          </a:p>
        </p:txBody>
      </p:sp>
      <p:sp>
        <p:nvSpPr>
          <p:cNvPr id="2" name="TextBox 1">
            <a:extLst>
              <a:ext uri="{FF2B5EF4-FFF2-40B4-BE49-F238E27FC236}">
                <a16:creationId xmlns:a16="http://schemas.microsoft.com/office/drawing/2014/main" id="{6CC56754-DA82-B504-A02B-7B0D4083D50B}"/>
              </a:ext>
            </a:extLst>
          </p:cNvPr>
          <p:cNvSpPr txBox="1"/>
          <p:nvPr/>
        </p:nvSpPr>
        <p:spPr>
          <a:xfrm>
            <a:off x="1972079" y="667194"/>
            <a:ext cx="8537876" cy="307777"/>
          </a:xfrm>
          <a:prstGeom prst="rect">
            <a:avLst/>
          </a:prstGeom>
          <a:noFill/>
        </p:spPr>
        <p:txBody>
          <a:bodyPr wrap="square">
            <a:spAutoFit/>
          </a:bodyPr>
          <a:lstStyle/>
          <a:p>
            <a:r>
              <a:rPr lang="en-US" sz="1400" i="1" dirty="0">
                <a:solidFill>
                  <a:schemeClr val="tx2">
                    <a:lumMod val="60000"/>
                    <a:lumOff val="40000"/>
                  </a:schemeClr>
                </a:solidFill>
              </a:rPr>
              <a:t>Select the tabs to know about techniques used to track the success of change initiatives.</a:t>
            </a:r>
            <a:endParaRPr lang="en-UG" sz="1400" i="1" dirty="0">
              <a:solidFill>
                <a:schemeClr val="tx2">
                  <a:lumMod val="60000"/>
                  <a:lumOff val="40000"/>
                </a:schemeClr>
              </a:solidFill>
            </a:endParaRPr>
          </a:p>
        </p:txBody>
      </p:sp>
      <p:sp>
        <p:nvSpPr>
          <p:cNvPr id="6" name="Rectangle 5">
            <a:extLst>
              <a:ext uri="{FF2B5EF4-FFF2-40B4-BE49-F238E27FC236}">
                <a16:creationId xmlns:a16="http://schemas.microsoft.com/office/drawing/2014/main" id="{D767747D-120E-F45A-C0E5-B43C156FC313}"/>
              </a:ext>
            </a:extLst>
          </p:cNvPr>
          <p:cNvSpPr/>
          <p:nvPr/>
        </p:nvSpPr>
        <p:spPr>
          <a:xfrm>
            <a:off x="2743200" y="1177021"/>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1940B1F-E681-8384-1E03-F8A72739A0C6}"/>
              </a:ext>
            </a:extLst>
          </p:cNvPr>
          <p:cNvSpPr/>
          <p:nvPr/>
        </p:nvSpPr>
        <p:spPr>
          <a:xfrm>
            <a:off x="4857699" y="1171221"/>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C640B16-13C0-A561-1D10-9A136D631460}"/>
              </a:ext>
            </a:extLst>
          </p:cNvPr>
          <p:cNvSpPr/>
          <p:nvPr/>
        </p:nvSpPr>
        <p:spPr>
          <a:xfrm>
            <a:off x="6983487" y="11712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8B57858-0360-48E8-50F5-0C104ED0701B}"/>
              </a:ext>
            </a:extLst>
          </p:cNvPr>
          <p:cNvSpPr/>
          <p:nvPr/>
        </p:nvSpPr>
        <p:spPr>
          <a:xfrm>
            <a:off x="9086697" y="11712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8">
            <a:extLst>
              <a:ext uri="{FF2B5EF4-FFF2-40B4-BE49-F238E27FC236}">
                <a16:creationId xmlns:a16="http://schemas.microsoft.com/office/drawing/2014/main" id="{37E3C34E-C284-5BB2-3CED-277AF0101DE7}"/>
              </a:ext>
            </a:extLst>
          </p:cNvPr>
          <p:cNvSpPr txBox="1">
            <a:spLocks/>
          </p:cNvSpPr>
          <p:nvPr/>
        </p:nvSpPr>
        <p:spPr>
          <a:xfrm>
            <a:off x="719013" y="1321582"/>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Establish Milestones</a:t>
            </a:r>
            <a:endParaRPr lang="en-US" sz="1400" b="1" dirty="0">
              <a:latin typeface="+mj-lt"/>
            </a:endParaRPr>
          </a:p>
        </p:txBody>
      </p:sp>
      <p:sp>
        <p:nvSpPr>
          <p:cNvPr id="18" name="Text Placeholder 8">
            <a:extLst>
              <a:ext uri="{FF2B5EF4-FFF2-40B4-BE49-F238E27FC236}">
                <a16:creationId xmlns:a16="http://schemas.microsoft.com/office/drawing/2014/main" id="{8D9D0755-41BA-972B-5133-17A7C9977796}"/>
              </a:ext>
            </a:extLst>
          </p:cNvPr>
          <p:cNvSpPr txBox="1">
            <a:spLocks/>
          </p:cNvSpPr>
          <p:nvPr/>
        </p:nvSpPr>
        <p:spPr>
          <a:xfrm>
            <a:off x="2822223" y="1310293"/>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Monitor KPI Dashboards</a:t>
            </a:r>
            <a:endParaRPr lang="en-US" sz="1400" b="1" dirty="0">
              <a:latin typeface="+mj-lt"/>
            </a:endParaRPr>
          </a:p>
        </p:txBody>
      </p:sp>
      <p:sp>
        <p:nvSpPr>
          <p:cNvPr id="19" name="Text Placeholder 8">
            <a:extLst>
              <a:ext uri="{FF2B5EF4-FFF2-40B4-BE49-F238E27FC236}">
                <a16:creationId xmlns:a16="http://schemas.microsoft.com/office/drawing/2014/main" id="{0D08FFDB-48B0-24B8-0AE8-8571E0FD18ED}"/>
              </a:ext>
            </a:extLst>
          </p:cNvPr>
          <p:cNvSpPr txBox="1">
            <a:spLocks/>
          </p:cNvSpPr>
          <p:nvPr/>
        </p:nvSpPr>
        <p:spPr>
          <a:xfrm>
            <a:off x="4959300" y="1321582"/>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Regular Status Reports</a:t>
            </a:r>
            <a:endParaRPr lang="en-US" sz="1400" b="1" dirty="0">
              <a:latin typeface="+mj-lt"/>
            </a:endParaRPr>
          </a:p>
        </p:txBody>
      </p:sp>
      <p:sp>
        <p:nvSpPr>
          <p:cNvPr id="20" name="Text Placeholder 8">
            <a:extLst>
              <a:ext uri="{FF2B5EF4-FFF2-40B4-BE49-F238E27FC236}">
                <a16:creationId xmlns:a16="http://schemas.microsoft.com/office/drawing/2014/main" id="{25886BD9-1EF0-6786-0E85-AFD37B4D1AE7}"/>
              </a:ext>
            </a:extLst>
          </p:cNvPr>
          <p:cNvSpPr txBox="1">
            <a:spLocks/>
          </p:cNvSpPr>
          <p:nvPr/>
        </p:nvSpPr>
        <p:spPr>
          <a:xfrm>
            <a:off x="6821108" y="1315782"/>
            <a:ext cx="238369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Employee and Stakeholder Surveys</a:t>
            </a:r>
            <a:endParaRPr lang="en-US" sz="1400" b="1" dirty="0">
              <a:latin typeface="+mj-lt"/>
            </a:endParaRPr>
          </a:p>
        </p:txBody>
      </p:sp>
      <p:sp>
        <p:nvSpPr>
          <p:cNvPr id="21" name="Text Placeholder 8">
            <a:extLst>
              <a:ext uri="{FF2B5EF4-FFF2-40B4-BE49-F238E27FC236}">
                <a16:creationId xmlns:a16="http://schemas.microsoft.com/office/drawing/2014/main" id="{4C8E13A4-FEB5-9608-3295-D0D0E3D19974}"/>
              </a:ext>
            </a:extLst>
          </p:cNvPr>
          <p:cNvSpPr txBox="1">
            <a:spLocks/>
          </p:cNvSpPr>
          <p:nvPr/>
        </p:nvSpPr>
        <p:spPr>
          <a:xfrm>
            <a:off x="8935607" y="1309982"/>
            <a:ext cx="238369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Focus Groups and Feedback Sessions</a:t>
            </a:r>
            <a:endParaRPr lang="en-US" sz="1400" b="1" dirty="0">
              <a:latin typeface="+mj-lt"/>
            </a:endParaRPr>
          </a:p>
        </p:txBody>
      </p:sp>
    </p:spTree>
    <p:extLst>
      <p:ext uri="{BB962C8B-B14F-4D97-AF65-F5344CB8AC3E}">
        <p14:creationId xmlns:p14="http://schemas.microsoft.com/office/powerpoint/2010/main" val="1942497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9AD15C-EBB6-D6EE-8858-A6076FDDB7E1}"/>
              </a:ext>
            </a:extLst>
          </p:cNvPr>
          <p:cNvSpPr/>
          <p:nvPr/>
        </p:nvSpPr>
        <p:spPr>
          <a:xfrm>
            <a:off x="628701" y="1177021"/>
            <a:ext cx="10583784" cy="5277279"/>
          </a:xfrm>
          <a:prstGeom prst="rect">
            <a:avLst/>
          </a:prstGeom>
          <a:solidFill>
            <a:schemeClr val="bg1"/>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C40658A-7F5B-C47D-B0F7-0F5E13CC1578}"/>
              </a:ext>
            </a:extLst>
          </p:cNvPr>
          <p:cNvSpPr txBox="1"/>
          <p:nvPr/>
        </p:nvSpPr>
        <p:spPr>
          <a:xfrm>
            <a:off x="979515" y="2343320"/>
            <a:ext cx="9756218" cy="3693319"/>
          </a:xfrm>
          <a:prstGeom prst="rect">
            <a:avLst/>
          </a:prstGeom>
          <a:noFill/>
        </p:spPr>
        <p:txBody>
          <a:bodyPr wrap="square">
            <a:spAutoFit/>
          </a:bodyPr>
          <a:lstStyle/>
          <a:p>
            <a:r>
              <a:rPr lang="en-US" dirty="0"/>
              <a:t>Dashboards provide a real-time overview of your progress against established KPIs. By tracking metrics like adoption rates, engagement scores, and customer satisfaction in a visual format, you can quickly assess the state of your change initiative.</a:t>
            </a:r>
          </a:p>
          <a:p>
            <a:endParaRPr lang="en-US" dirty="0"/>
          </a:p>
          <a:p>
            <a:r>
              <a:rPr lang="en-US" b="1" dirty="0"/>
              <a:t>How to Use:</a:t>
            </a:r>
            <a:br>
              <a:rPr lang="en-US" dirty="0"/>
            </a:br>
            <a:r>
              <a:rPr lang="en-US" dirty="0"/>
              <a:t>Use tools like Gainsight to create live dashboards that track progress against your KPIs. These dashboards can show how well the change is being adopted and what areas may need attention.</a:t>
            </a:r>
          </a:p>
          <a:p>
            <a:pPr>
              <a:buFont typeface="Arial" panose="020B0604020202020204" pitchFamily="34" charset="0"/>
              <a:buChar char="•"/>
            </a:pPr>
            <a:endParaRPr lang="en-US" dirty="0"/>
          </a:p>
          <a:p>
            <a:r>
              <a:rPr lang="en-US" b="1" dirty="0"/>
              <a:t>Example:</a:t>
            </a:r>
            <a:br>
              <a:rPr lang="en-US" dirty="0"/>
            </a:br>
            <a:r>
              <a:rPr lang="en-US" dirty="0"/>
              <a:t>A dashboard might show that 60% of employees have started using the new CRM software, with a goal of 80% adoption by the end of the quarter.</a:t>
            </a:r>
          </a:p>
        </p:txBody>
      </p:sp>
      <p:sp>
        <p:nvSpPr>
          <p:cNvPr id="2" name="TextBox 1">
            <a:extLst>
              <a:ext uri="{FF2B5EF4-FFF2-40B4-BE49-F238E27FC236}">
                <a16:creationId xmlns:a16="http://schemas.microsoft.com/office/drawing/2014/main" id="{6CC56754-DA82-B504-A02B-7B0D4083D50B}"/>
              </a:ext>
            </a:extLst>
          </p:cNvPr>
          <p:cNvSpPr txBox="1"/>
          <p:nvPr/>
        </p:nvSpPr>
        <p:spPr>
          <a:xfrm>
            <a:off x="1972079" y="667194"/>
            <a:ext cx="8537876" cy="307777"/>
          </a:xfrm>
          <a:prstGeom prst="rect">
            <a:avLst/>
          </a:prstGeom>
          <a:noFill/>
        </p:spPr>
        <p:txBody>
          <a:bodyPr wrap="square">
            <a:spAutoFit/>
          </a:bodyPr>
          <a:lstStyle/>
          <a:p>
            <a:r>
              <a:rPr lang="en-US" sz="1400" i="1" dirty="0">
                <a:solidFill>
                  <a:schemeClr val="tx2">
                    <a:lumMod val="60000"/>
                    <a:lumOff val="40000"/>
                  </a:schemeClr>
                </a:solidFill>
              </a:rPr>
              <a:t>Select the tabs to know about techniques used to track the success of change initiatives.</a:t>
            </a:r>
            <a:endParaRPr lang="en-UG" sz="1400" i="1" dirty="0">
              <a:solidFill>
                <a:schemeClr val="tx2">
                  <a:lumMod val="60000"/>
                  <a:lumOff val="40000"/>
                </a:schemeClr>
              </a:solidFill>
            </a:endParaRPr>
          </a:p>
        </p:txBody>
      </p:sp>
      <p:sp>
        <p:nvSpPr>
          <p:cNvPr id="6" name="Rectangle 5">
            <a:extLst>
              <a:ext uri="{FF2B5EF4-FFF2-40B4-BE49-F238E27FC236}">
                <a16:creationId xmlns:a16="http://schemas.microsoft.com/office/drawing/2014/main" id="{D767747D-120E-F45A-C0E5-B43C156FC313}"/>
              </a:ext>
            </a:extLst>
          </p:cNvPr>
          <p:cNvSpPr/>
          <p:nvPr/>
        </p:nvSpPr>
        <p:spPr>
          <a:xfrm>
            <a:off x="629561" y="11712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11940B1F-E681-8384-1E03-F8A72739A0C6}"/>
              </a:ext>
            </a:extLst>
          </p:cNvPr>
          <p:cNvSpPr/>
          <p:nvPr/>
        </p:nvSpPr>
        <p:spPr>
          <a:xfrm>
            <a:off x="4857699" y="1171221"/>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C640B16-13C0-A561-1D10-9A136D631460}"/>
              </a:ext>
            </a:extLst>
          </p:cNvPr>
          <p:cNvSpPr/>
          <p:nvPr/>
        </p:nvSpPr>
        <p:spPr>
          <a:xfrm>
            <a:off x="6983487" y="11712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8B57858-0360-48E8-50F5-0C104ED0701B}"/>
              </a:ext>
            </a:extLst>
          </p:cNvPr>
          <p:cNvSpPr/>
          <p:nvPr/>
        </p:nvSpPr>
        <p:spPr>
          <a:xfrm>
            <a:off x="9086697" y="11712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8">
            <a:extLst>
              <a:ext uri="{FF2B5EF4-FFF2-40B4-BE49-F238E27FC236}">
                <a16:creationId xmlns:a16="http://schemas.microsoft.com/office/drawing/2014/main" id="{37E3C34E-C284-5BB2-3CED-277AF0101DE7}"/>
              </a:ext>
            </a:extLst>
          </p:cNvPr>
          <p:cNvSpPr txBox="1">
            <a:spLocks/>
          </p:cNvSpPr>
          <p:nvPr/>
        </p:nvSpPr>
        <p:spPr>
          <a:xfrm>
            <a:off x="719013" y="1321582"/>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Establish Milestones</a:t>
            </a:r>
            <a:endParaRPr lang="en-US" sz="1400" b="1" dirty="0">
              <a:latin typeface="+mj-lt"/>
            </a:endParaRPr>
          </a:p>
        </p:txBody>
      </p:sp>
      <p:sp>
        <p:nvSpPr>
          <p:cNvPr id="18" name="Text Placeholder 8">
            <a:extLst>
              <a:ext uri="{FF2B5EF4-FFF2-40B4-BE49-F238E27FC236}">
                <a16:creationId xmlns:a16="http://schemas.microsoft.com/office/drawing/2014/main" id="{8D9D0755-41BA-972B-5133-17A7C9977796}"/>
              </a:ext>
            </a:extLst>
          </p:cNvPr>
          <p:cNvSpPr txBox="1">
            <a:spLocks/>
          </p:cNvSpPr>
          <p:nvPr/>
        </p:nvSpPr>
        <p:spPr>
          <a:xfrm>
            <a:off x="2822223" y="1310293"/>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Monitor KPI Dashboards</a:t>
            </a:r>
            <a:endParaRPr lang="en-US" sz="1400" b="1" dirty="0">
              <a:latin typeface="+mj-lt"/>
            </a:endParaRPr>
          </a:p>
        </p:txBody>
      </p:sp>
      <p:sp>
        <p:nvSpPr>
          <p:cNvPr id="19" name="Text Placeholder 8">
            <a:extLst>
              <a:ext uri="{FF2B5EF4-FFF2-40B4-BE49-F238E27FC236}">
                <a16:creationId xmlns:a16="http://schemas.microsoft.com/office/drawing/2014/main" id="{0D08FFDB-48B0-24B8-0AE8-8571E0FD18ED}"/>
              </a:ext>
            </a:extLst>
          </p:cNvPr>
          <p:cNvSpPr txBox="1">
            <a:spLocks/>
          </p:cNvSpPr>
          <p:nvPr/>
        </p:nvSpPr>
        <p:spPr>
          <a:xfrm>
            <a:off x="4959300" y="1321582"/>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Regular Status Reports</a:t>
            </a:r>
            <a:endParaRPr lang="en-US" sz="1400" b="1" dirty="0">
              <a:latin typeface="+mj-lt"/>
            </a:endParaRPr>
          </a:p>
        </p:txBody>
      </p:sp>
      <p:sp>
        <p:nvSpPr>
          <p:cNvPr id="20" name="Text Placeholder 8">
            <a:extLst>
              <a:ext uri="{FF2B5EF4-FFF2-40B4-BE49-F238E27FC236}">
                <a16:creationId xmlns:a16="http://schemas.microsoft.com/office/drawing/2014/main" id="{25886BD9-1EF0-6786-0E85-AFD37B4D1AE7}"/>
              </a:ext>
            </a:extLst>
          </p:cNvPr>
          <p:cNvSpPr txBox="1">
            <a:spLocks/>
          </p:cNvSpPr>
          <p:nvPr/>
        </p:nvSpPr>
        <p:spPr>
          <a:xfrm>
            <a:off x="6821108" y="1315782"/>
            <a:ext cx="238369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Employee and Stakeholder Surveys</a:t>
            </a:r>
            <a:endParaRPr lang="en-US" sz="1400" b="1" dirty="0">
              <a:latin typeface="+mj-lt"/>
            </a:endParaRPr>
          </a:p>
        </p:txBody>
      </p:sp>
      <p:sp>
        <p:nvSpPr>
          <p:cNvPr id="21" name="Text Placeholder 8">
            <a:extLst>
              <a:ext uri="{FF2B5EF4-FFF2-40B4-BE49-F238E27FC236}">
                <a16:creationId xmlns:a16="http://schemas.microsoft.com/office/drawing/2014/main" id="{4C8E13A4-FEB5-9608-3295-D0D0E3D19974}"/>
              </a:ext>
            </a:extLst>
          </p:cNvPr>
          <p:cNvSpPr txBox="1">
            <a:spLocks/>
          </p:cNvSpPr>
          <p:nvPr/>
        </p:nvSpPr>
        <p:spPr>
          <a:xfrm>
            <a:off x="8935607" y="1309982"/>
            <a:ext cx="238369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Focus Groups and Feedback Sessions</a:t>
            </a:r>
            <a:endParaRPr lang="en-US" sz="1400" b="1" dirty="0">
              <a:latin typeface="+mj-lt"/>
            </a:endParaRPr>
          </a:p>
        </p:txBody>
      </p:sp>
    </p:spTree>
    <p:extLst>
      <p:ext uri="{BB962C8B-B14F-4D97-AF65-F5344CB8AC3E}">
        <p14:creationId xmlns:p14="http://schemas.microsoft.com/office/powerpoint/2010/main" val="17828981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9AD15C-EBB6-D6EE-8858-A6076FDDB7E1}"/>
              </a:ext>
            </a:extLst>
          </p:cNvPr>
          <p:cNvSpPr/>
          <p:nvPr/>
        </p:nvSpPr>
        <p:spPr>
          <a:xfrm>
            <a:off x="628701" y="1177021"/>
            <a:ext cx="10583784" cy="5277279"/>
          </a:xfrm>
          <a:prstGeom prst="rect">
            <a:avLst/>
          </a:prstGeom>
          <a:solidFill>
            <a:schemeClr val="bg1"/>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C40658A-7F5B-C47D-B0F7-0F5E13CC1578}"/>
              </a:ext>
            </a:extLst>
          </p:cNvPr>
          <p:cNvSpPr txBox="1"/>
          <p:nvPr/>
        </p:nvSpPr>
        <p:spPr>
          <a:xfrm>
            <a:off x="979515" y="2343320"/>
            <a:ext cx="9756218" cy="3416320"/>
          </a:xfrm>
          <a:prstGeom prst="rect">
            <a:avLst/>
          </a:prstGeom>
          <a:noFill/>
        </p:spPr>
        <p:txBody>
          <a:bodyPr wrap="square">
            <a:spAutoFit/>
          </a:bodyPr>
          <a:lstStyle/>
          <a:p>
            <a:r>
              <a:rPr lang="en-US" dirty="0"/>
              <a:t>Status reports provide a more detailed overview of the change management initiative's progress. They can be shared with leadership, team members, and other stakeholders to keep everyone aligned.</a:t>
            </a:r>
          </a:p>
          <a:p>
            <a:endParaRPr lang="en-US" dirty="0"/>
          </a:p>
          <a:p>
            <a:r>
              <a:rPr lang="en-US" b="1" dirty="0"/>
              <a:t>How to Use:</a:t>
            </a:r>
            <a:br>
              <a:rPr lang="en-US" dirty="0"/>
            </a:br>
            <a:r>
              <a:rPr lang="en-US" dirty="0"/>
              <a:t>Create a weekly or monthly report that outlines key progress indicators, successes, roadblocks, and next steps. Ensure the report ties back to the original change objectives.</a:t>
            </a:r>
          </a:p>
          <a:p>
            <a:endParaRPr lang="en-US" dirty="0"/>
          </a:p>
          <a:p>
            <a:r>
              <a:rPr lang="en-US" b="1" dirty="0"/>
              <a:t>Example:</a:t>
            </a:r>
            <a:br>
              <a:rPr lang="en-US" dirty="0"/>
            </a:br>
            <a:r>
              <a:rPr lang="en-US" dirty="0"/>
              <a:t>A status report might show that the team has successfully completed training but is facing challenges with system integration, requiring additional resources.</a:t>
            </a:r>
          </a:p>
        </p:txBody>
      </p:sp>
      <p:sp>
        <p:nvSpPr>
          <p:cNvPr id="2" name="TextBox 1">
            <a:extLst>
              <a:ext uri="{FF2B5EF4-FFF2-40B4-BE49-F238E27FC236}">
                <a16:creationId xmlns:a16="http://schemas.microsoft.com/office/drawing/2014/main" id="{6CC56754-DA82-B504-A02B-7B0D4083D50B}"/>
              </a:ext>
            </a:extLst>
          </p:cNvPr>
          <p:cNvSpPr txBox="1"/>
          <p:nvPr/>
        </p:nvSpPr>
        <p:spPr>
          <a:xfrm>
            <a:off x="1972079" y="667194"/>
            <a:ext cx="8537876" cy="307777"/>
          </a:xfrm>
          <a:prstGeom prst="rect">
            <a:avLst/>
          </a:prstGeom>
          <a:noFill/>
        </p:spPr>
        <p:txBody>
          <a:bodyPr wrap="square">
            <a:spAutoFit/>
          </a:bodyPr>
          <a:lstStyle/>
          <a:p>
            <a:r>
              <a:rPr lang="en-US" sz="1400" i="1" dirty="0">
                <a:solidFill>
                  <a:schemeClr val="tx2">
                    <a:lumMod val="60000"/>
                    <a:lumOff val="40000"/>
                  </a:schemeClr>
                </a:solidFill>
              </a:rPr>
              <a:t>Select the tabs to know about techniques used to track the success of change initiatives.</a:t>
            </a:r>
            <a:endParaRPr lang="en-UG" sz="1400" i="1" dirty="0">
              <a:solidFill>
                <a:schemeClr val="tx2">
                  <a:lumMod val="60000"/>
                  <a:lumOff val="40000"/>
                </a:schemeClr>
              </a:solidFill>
            </a:endParaRPr>
          </a:p>
        </p:txBody>
      </p:sp>
      <p:sp>
        <p:nvSpPr>
          <p:cNvPr id="6" name="Rectangle 5">
            <a:extLst>
              <a:ext uri="{FF2B5EF4-FFF2-40B4-BE49-F238E27FC236}">
                <a16:creationId xmlns:a16="http://schemas.microsoft.com/office/drawing/2014/main" id="{D767747D-120E-F45A-C0E5-B43C156FC313}"/>
              </a:ext>
            </a:extLst>
          </p:cNvPr>
          <p:cNvSpPr/>
          <p:nvPr/>
        </p:nvSpPr>
        <p:spPr>
          <a:xfrm>
            <a:off x="629561" y="11712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11940B1F-E681-8384-1E03-F8A72739A0C6}"/>
              </a:ext>
            </a:extLst>
          </p:cNvPr>
          <p:cNvSpPr/>
          <p:nvPr/>
        </p:nvSpPr>
        <p:spPr>
          <a:xfrm>
            <a:off x="2726696" y="11712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C640B16-13C0-A561-1D10-9A136D631460}"/>
              </a:ext>
            </a:extLst>
          </p:cNvPr>
          <p:cNvSpPr/>
          <p:nvPr/>
        </p:nvSpPr>
        <p:spPr>
          <a:xfrm>
            <a:off x="6983487" y="11712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8B57858-0360-48E8-50F5-0C104ED0701B}"/>
              </a:ext>
            </a:extLst>
          </p:cNvPr>
          <p:cNvSpPr/>
          <p:nvPr/>
        </p:nvSpPr>
        <p:spPr>
          <a:xfrm>
            <a:off x="9086697" y="11712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8">
            <a:extLst>
              <a:ext uri="{FF2B5EF4-FFF2-40B4-BE49-F238E27FC236}">
                <a16:creationId xmlns:a16="http://schemas.microsoft.com/office/drawing/2014/main" id="{37E3C34E-C284-5BB2-3CED-277AF0101DE7}"/>
              </a:ext>
            </a:extLst>
          </p:cNvPr>
          <p:cNvSpPr txBox="1">
            <a:spLocks/>
          </p:cNvSpPr>
          <p:nvPr/>
        </p:nvSpPr>
        <p:spPr>
          <a:xfrm>
            <a:off x="719013" y="1321582"/>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Establish Milestones</a:t>
            </a:r>
            <a:endParaRPr lang="en-US" sz="1400" b="1" dirty="0">
              <a:latin typeface="+mj-lt"/>
            </a:endParaRPr>
          </a:p>
        </p:txBody>
      </p:sp>
      <p:sp>
        <p:nvSpPr>
          <p:cNvPr id="18" name="Text Placeholder 8">
            <a:extLst>
              <a:ext uri="{FF2B5EF4-FFF2-40B4-BE49-F238E27FC236}">
                <a16:creationId xmlns:a16="http://schemas.microsoft.com/office/drawing/2014/main" id="{8D9D0755-41BA-972B-5133-17A7C9977796}"/>
              </a:ext>
            </a:extLst>
          </p:cNvPr>
          <p:cNvSpPr txBox="1">
            <a:spLocks/>
          </p:cNvSpPr>
          <p:nvPr/>
        </p:nvSpPr>
        <p:spPr>
          <a:xfrm>
            <a:off x="2822223" y="1310293"/>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Monitor KPI Dashboards</a:t>
            </a:r>
            <a:endParaRPr lang="en-US" sz="1400" b="1" dirty="0">
              <a:latin typeface="+mj-lt"/>
            </a:endParaRPr>
          </a:p>
        </p:txBody>
      </p:sp>
      <p:sp>
        <p:nvSpPr>
          <p:cNvPr id="19" name="Text Placeholder 8">
            <a:extLst>
              <a:ext uri="{FF2B5EF4-FFF2-40B4-BE49-F238E27FC236}">
                <a16:creationId xmlns:a16="http://schemas.microsoft.com/office/drawing/2014/main" id="{0D08FFDB-48B0-24B8-0AE8-8571E0FD18ED}"/>
              </a:ext>
            </a:extLst>
          </p:cNvPr>
          <p:cNvSpPr txBox="1">
            <a:spLocks/>
          </p:cNvSpPr>
          <p:nvPr/>
        </p:nvSpPr>
        <p:spPr>
          <a:xfrm>
            <a:off x="4959300" y="1321582"/>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Regular Status Reports</a:t>
            </a:r>
            <a:endParaRPr lang="en-US" sz="1400" b="1" dirty="0">
              <a:latin typeface="+mj-lt"/>
            </a:endParaRPr>
          </a:p>
        </p:txBody>
      </p:sp>
      <p:sp>
        <p:nvSpPr>
          <p:cNvPr id="20" name="Text Placeholder 8">
            <a:extLst>
              <a:ext uri="{FF2B5EF4-FFF2-40B4-BE49-F238E27FC236}">
                <a16:creationId xmlns:a16="http://schemas.microsoft.com/office/drawing/2014/main" id="{25886BD9-1EF0-6786-0E85-AFD37B4D1AE7}"/>
              </a:ext>
            </a:extLst>
          </p:cNvPr>
          <p:cNvSpPr txBox="1">
            <a:spLocks/>
          </p:cNvSpPr>
          <p:nvPr/>
        </p:nvSpPr>
        <p:spPr>
          <a:xfrm>
            <a:off x="6821108" y="1315782"/>
            <a:ext cx="238369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Employee and Stakeholder Surveys</a:t>
            </a:r>
            <a:endParaRPr lang="en-US" sz="1400" b="1" dirty="0">
              <a:latin typeface="+mj-lt"/>
            </a:endParaRPr>
          </a:p>
        </p:txBody>
      </p:sp>
      <p:sp>
        <p:nvSpPr>
          <p:cNvPr id="21" name="Text Placeholder 8">
            <a:extLst>
              <a:ext uri="{FF2B5EF4-FFF2-40B4-BE49-F238E27FC236}">
                <a16:creationId xmlns:a16="http://schemas.microsoft.com/office/drawing/2014/main" id="{4C8E13A4-FEB5-9608-3295-D0D0E3D19974}"/>
              </a:ext>
            </a:extLst>
          </p:cNvPr>
          <p:cNvSpPr txBox="1">
            <a:spLocks/>
          </p:cNvSpPr>
          <p:nvPr/>
        </p:nvSpPr>
        <p:spPr>
          <a:xfrm>
            <a:off x="8935607" y="1309982"/>
            <a:ext cx="238369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Focus Groups and Feedback Sessions</a:t>
            </a:r>
            <a:endParaRPr lang="en-US" sz="1400" b="1" dirty="0">
              <a:latin typeface="+mj-lt"/>
            </a:endParaRPr>
          </a:p>
        </p:txBody>
      </p:sp>
    </p:spTree>
    <p:extLst>
      <p:ext uri="{BB962C8B-B14F-4D97-AF65-F5344CB8AC3E}">
        <p14:creationId xmlns:p14="http://schemas.microsoft.com/office/powerpoint/2010/main" val="32011716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9AD15C-EBB6-D6EE-8858-A6076FDDB7E1}"/>
              </a:ext>
            </a:extLst>
          </p:cNvPr>
          <p:cNvSpPr/>
          <p:nvPr/>
        </p:nvSpPr>
        <p:spPr>
          <a:xfrm>
            <a:off x="628701" y="1177021"/>
            <a:ext cx="10583784" cy="5277279"/>
          </a:xfrm>
          <a:prstGeom prst="rect">
            <a:avLst/>
          </a:prstGeom>
          <a:solidFill>
            <a:schemeClr val="bg1"/>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C40658A-7F5B-C47D-B0F7-0F5E13CC1578}"/>
              </a:ext>
            </a:extLst>
          </p:cNvPr>
          <p:cNvSpPr txBox="1"/>
          <p:nvPr/>
        </p:nvSpPr>
        <p:spPr>
          <a:xfrm>
            <a:off x="979515" y="2343320"/>
            <a:ext cx="9756218" cy="3416320"/>
          </a:xfrm>
          <a:prstGeom prst="rect">
            <a:avLst/>
          </a:prstGeom>
          <a:noFill/>
        </p:spPr>
        <p:txBody>
          <a:bodyPr wrap="square">
            <a:spAutoFit/>
          </a:bodyPr>
          <a:lstStyle/>
          <a:p>
            <a:r>
              <a:rPr lang="en-US" dirty="0"/>
              <a:t>Surveys provide a way to gather feedback from those most impacted by the changes. This feedback can offer insights into how well the change is being received and highlight any areas where further support is needed.</a:t>
            </a:r>
          </a:p>
          <a:p>
            <a:endParaRPr lang="en-US" dirty="0"/>
          </a:p>
          <a:p>
            <a:r>
              <a:rPr lang="en-US" b="1" dirty="0"/>
              <a:t>How to Use:</a:t>
            </a:r>
            <a:br>
              <a:rPr lang="en-US" dirty="0"/>
            </a:br>
            <a:r>
              <a:rPr lang="en-US" dirty="0"/>
              <a:t>Send surveys periodically to employees, customers, or other stakeholders to gauge their experience with the change. Questions can cover topics such as ease of adoption, perceived value of the change, and areas of concern.</a:t>
            </a:r>
          </a:p>
          <a:p>
            <a:endParaRPr lang="en-US" dirty="0"/>
          </a:p>
          <a:p>
            <a:r>
              <a:rPr lang="en-US" b="1" dirty="0"/>
              <a:t>Example:</a:t>
            </a:r>
            <a:br>
              <a:rPr lang="en-US" dirty="0"/>
            </a:br>
            <a:r>
              <a:rPr lang="en-US" dirty="0"/>
              <a:t>An employee engagement survey might reveal that some staff feel they need more training on the new software, prompting additional sessions.</a:t>
            </a:r>
          </a:p>
        </p:txBody>
      </p:sp>
      <p:sp>
        <p:nvSpPr>
          <p:cNvPr id="2" name="TextBox 1">
            <a:extLst>
              <a:ext uri="{FF2B5EF4-FFF2-40B4-BE49-F238E27FC236}">
                <a16:creationId xmlns:a16="http://schemas.microsoft.com/office/drawing/2014/main" id="{6CC56754-DA82-B504-A02B-7B0D4083D50B}"/>
              </a:ext>
            </a:extLst>
          </p:cNvPr>
          <p:cNvSpPr txBox="1"/>
          <p:nvPr/>
        </p:nvSpPr>
        <p:spPr>
          <a:xfrm>
            <a:off x="1972079" y="667194"/>
            <a:ext cx="8537876" cy="307777"/>
          </a:xfrm>
          <a:prstGeom prst="rect">
            <a:avLst/>
          </a:prstGeom>
          <a:noFill/>
        </p:spPr>
        <p:txBody>
          <a:bodyPr wrap="square">
            <a:spAutoFit/>
          </a:bodyPr>
          <a:lstStyle/>
          <a:p>
            <a:r>
              <a:rPr lang="en-US" sz="1400" i="1" dirty="0">
                <a:solidFill>
                  <a:schemeClr val="tx2">
                    <a:lumMod val="60000"/>
                    <a:lumOff val="40000"/>
                  </a:schemeClr>
                </a:solidFill>
              </a:rPr>
              <a:t>Select the tabs to know about techniques used to track the success of change initiatives.</a:t>
            </a:r>
            <a:endParaRPr lang="en-UG" sz="1400" i="1" dirty="0">
              <a:solidFill>
                <a:schemeClr val="tx2">
                  <a:lumMod val="60000"/>
                  <a:lumOff val="40000"/>
                </a:schemeClr>
              </a:solidFill>
            </a:endParaRPr>
          </a:p>
        </p:txBody>
      </p:sp>
      <p:sp>
        <p:nvSpPr>
          <p:cNvPr id="6" name="Rectangle 5">
            <a:extLst>
              <a:ext uri="{FF2B5EF4-FFF2-40B4-BE49-F238E27FC236}">
                <a16:creationId xmlns:a16="http://schemas.microsoft.com/office/drawing/2014/main" id="{D767747D-120E-F45A-C0E5-B43C156FC313}"/>
              </a:ext>
            </a:extLst>
          </p:cNvPr>
          <p:cNvSpPr/>
          <p:nvPr/>
        </p:nvSpPr>
        <p:spPr>
          <a:xfrm>
            <a:off x="629561" y="11712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11940B1F-E681-8384-1E03-F8A72739A0C6}"/>
              </a:ext>
            </a:extLst>
          </p:cNvPr>
          <p:cNvSpPr/>
          <p:nvPr/>
        </p:nvSpPr>
        <p:spPr>
          <a:xfrm>
            <a:off x="2726696" y="11712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C640B16-13C0-A561-1D10-9A136D631460}"/>
              </a:ext>
            </a:extLst>
          </p:cNvPr>
          <p:cNvSpPr/>
          <p:nvPr/>
        </p:nvSpPr>
        <p:spPr>
          <a:xfrm>
            <a:off x="4852485" y="11712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8B57858-0360-48E8-50F5-0C104ED0701B}"/>
              </a:ext>
            </a:extLst>
          </p:cNvPr>
          <p:cNvSpPr/>
          <p:nvPr/>
        </p:nvSpPr>
        <p:spPr>
          <a:xfrm>
            <a:off x="9086697" y="11712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8">
            <a:extLst>
              <a:ext uri="{FF2B5EF4-FFF2-40B4-BE49-F238E27FC236}">
                <a16:creationId xmlns:a16="http://schemas.microsoft.com/office/drawing/2014/main" id="{37E3C34E-C284-5BB2-3CED-277AF0101DE7}"/>
              </a:ext>
            </a:extLst>
          </p:cNvPr>
          <p:cNvSpPr txBox="1">
            <a:spLocks/>
          </p:cNvSpPr>
          <p:nvPr/>
        </p:nvSpPr>
        <p:spPr>
          <a:xfrm>
            <a:off x="719013" y="1321582"/>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Establish Milestones</a:t>
            </a:r>
            <a:endParaRPr lang="en-US" sz="1400" b="1" dirty="0">
              <a:latin typeface="+mj-lt"/>
            </a:endParaRPr>
          </a:p>
        </p:txBody>
      </p:sp>
      <p:sp>
        <p:nvSpPr>
          <p:cNvPr id="18" name="Text Placeholder 8">
            <a:extLst>
              <a:ext uri="{FF2B5EF4-FFF2-40B4-BE49-F238E27FC236}">
                <a16:creationId xmlns:a16="http://schemas.microsoft.com/office/drawing/2014/main" id="{8D9D0755-41BA-972B-5133-17A7C9977796}"/>
              </a:ext>
            </a:extLst>
          </p:cNvPr>
          <p:cNvSpPr txBox="1">
            <a:spLocks/>
          </p:cNvSpPr>
          <p:nvPr/>
        </p:nvSpPr>
        <p:spPr>
          <a:xfrm>
            <a:off x="2822223" y="1310293"/>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Monitor KPI Dashboards</a:t>
            </a:r>
            <a:endParaRPr lang="en-US" sz="1400" b="1" dirty="0">
              <a:latin typeface="+mj-lt"/>
            </a:endParaRPr>
          </a:p>
        </p:txBody>
      </p:sp>
      <p:sp>
        <p:nvSpPr>
          <p:cNvPr id="19" name="Text Placeholder 8">
            <a:extLst>
              <a:ext uri="{FF2B5EF4-FFF2-40B4-BE49-F238E27FC236}">
                <a16:creationId xmlns:a16="http://schemas.microsoft.com/office/drawing/2014/main" id="{0D08FFDB-48B0-24B8-0AE8-8571E0FD18ED}"/>
              </a:ext>
            </a:extLst>
          </p:cNvPr>
          <p:cNvSpPr txBox="1">
            <a:spLocks/>
          </p:cNvSpPr>
          <p:nvPr/>
        </p:nvSpPr>
        <p:spPr>
          <a:xfrm>
            <a:off x="4959300" y="1321582"/>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Regular Status Reports</a:t>
            </a:r>
            <a:endParaRPr lang="en-US" sz="1400" b="1" dirty="0">
              <a:latin typeface="+mj-lt"/>
            </a:endParaRPr>
          </a:p>
        </p:txBody>
      </p:sp>
      <p:sp>
        <p:nvSpPr>
          <p:cNvPr id="20" name="Text Placeholder 8">
            <a:extLst>
              <a:ext uri="{FF2B5EF4-FFF2-40B4-BE49-F238E27FC236}">
                <a16:creationId xmlns:a16="http://schemas.microsoft.com/office/drawing/2014/main" id="{25886BD9-1EF0-6786-0E85-AFD37B4D1AE7}"/>
              </a:ext>
            </a:extLst>
          </p:cNvPr>
          <p:cNvSpPr txBox="1">
            <a:spLocks/>
          </p:cNvSpPr>
          <p:nvPr/>
        </p:nvSpPr>
        <p:spPr>
          <a:xfrm>
            <a:off x="6821108" y="1315782"/>
            <a:ext cx="238369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Employee and Stakeholder Surveys</a:t>
            </a:r>
            <a:endParaRPr lang="en-US" sz="1400" b="1" dirty="0">
              <a:latin typeface="+mj-lt"/>
            </a:endParaRPr>
          </a:p>
        </p:txBody>
      </p:sp>
      <p:sp>
        <p:nvSpPr>
          <p:cNvPr id="21" name="Text Placeholder 8">
            <a:extLst>
              <a:ext uri="{FF2B5EF4-FFF2-40B4-BE49-F238E27FC236}">
                <a16:creationId xmlns:a16="http://schemas.microsoft.com/office/drawing/2014/main" id="{4C8E13A4-FEB5-9608-3295-D0D0E3D19974}"/>
              </a:ext>
            </a:extLst>
          </p:cNvPr>
          <p:cNvSpPr txBox="1">
            <a:spLocks/>
          </p:cNvSpPr>
          <p:nvPr/>
        </p:nvSpPr>
        <p:spPr>
          <a:xfrm>
            <a:off x="8935607" y="1309982"/>
            <a:ext cx="238369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Focus Groups and Feedback Sessions</a:t>
            </a:r>
            <a:endParaRPr lang="en-US" sz="1400" b="1" dirty="0">
              <a:latin typeface="+mj-lt"/>
            </a:endParaRPr>
          </a:p>
        </p:txBody>
      </p:sp>
    </p:spTree>
    <p:extLst>
      <p:ext uri="{BB962C8B-B14F-4D97-AF65-F5344CB8AC3E}">
        <p14:creationId xmlns:p14="http://schemas.microsoft.com/office/powerpoint/2010/main" val="22580602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9AD15C-EBB6-D6EE-8858-A6076FDDB7E1}"/>
              </a:ext>
            </a:extLst>
          </p:cNvPr>
          <p:cNvSpPr/>
          <p:nvPr/>
        </p:nvSpPr>
        <p:spPr>
          <a:xfrm>
            <a:off x="628701" y="1177021"/>
            <a:ext cx="10583784" cy="5277279"/>
          </a:xfrm>
          <a:prstGeom prst="rect">
            <a:avLst/>
          </a:prstGeom>
          <a:solidFill>
            <a:schemeClr val="bg1"/>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C40658A-7F5B-C47D-B0F7-0F5E13CC1578}"/>
              </a:ext>
            </a:extLst>
          </p:cNvPr>
          <p:cNvSpPr txBox="1"/>
          <p:nvPr/>
        </p:nvSpPr>
        <p:spPr>
          <a:xfrm>
            <a:off x="979515" y="2343320"/>
            <a:ext cx="9756218" cy="3416320"/>
          </a:xfrm>
          <a:prstGeom prst="rect">
            <a:avLst/>
          </a:prstGeom>
          <a:noFill/>
        </p:spPr>
        <p:txBody>
          <a:bodyPr wrap="square">
            <a:spAutoFit/>
          </a:bodyPr>
          <a:lstStyle/>
          <a:p>
            <a:r>
              <a:rPr lang="en-US" dirty="0"/>
              <a:t>In-person or virtual feedback sessions allow for a more in-depth exploration of how changes impact teams or customers. These sessions provide qualitative data that complement the quantitative data from surveys or dashboards.</a:t>
            </a:r>
          </a:p>
          <a:p>
            <a:endParaRPr lang="en-US" dirty="0"/>
          </a:p>
          <a:p>
            <a:r>
              <a:rPr lang="en-US" b="1" dirty="0"/>
              <a:t>How to Use:</a:t>
            </a:r>
            <a:br>
              <a:rPr lang="en-US" dirty="0"/>
            </a:br>
            <a:r>
              <a:rPr lang="en-US" dirty="0"/>
              <a:t>Schedule regular focus groups with employees or customers to discuss their experience with the change, collect feedback, and address concerns in real-time.</a:t>
            </a:r>
          </a:p>
          <a:p>
            <a:endParaRPr lang="en-US" dirty="0"/>
          </a:p>
          <a:p>
            <a:r>
              <a:rPr lang="en-US" b="1" dirty="0"/>
              <a:t>Example:</a:t>
            </a:r>
            <a:br>
              <a:rPr lang="en-US" dirty="0"/>
            </a:br>
            <a:r>
              <a:rPr lang="en-US" dirty="0"/>
              <a:t>A focus group with a customer service team might reveal that a new CRM feature is causing more confusion than expected, leading to modifying the training materials.</a:t>
            </a:r>
          </a:p>
        </p:txBody>
      </p:sp>
      <p:sp>
        <p:nvSpPr>
          <p:cNvPr id="2" name="TextBox 1">
            <a:extLst>
              <a:ext uri="{FF2B5EF4-FFF2-40B4-BE49-F238E27FC236}">
                <a16:creationId xmlns:a16="http://schemas.microsoft.com/office/drawing/2014/main" id="{6CC56754-DA82-B504-A02B-7B0D4083D50B}"/>
              </a:ext>
            </a:extLst>
          </p:cNvPr>
          <p:cNvSpPr txBox="1"/>
          <p:nvPr/>
        </p:nvSpPr>
        <p:spPr>
          <a:xfrm>
            <a:off x="1972079" y="667194"/>
            <a:ext cx="8537876" cy="307777"/>
          </a:xfrm>
          <a:prstGeom prst="rect">
            <a:avLst/>
          </a:prstGeom>
          <a:noFill/>
        </p:spPr>
        <p:txBody>
          <a:bodyPr wrap="square">
            <a:spAutoFit/>
          </a:bodyPr>
          <a:lstStyle/>
          <a:p>
            <a:r>
              <a:rPr lang="en-US" sz="1400" i="1" dirty="0">
                <a:solidFill>
                  <a:schemeClr val="tx2">
                    <a:lumMod val="60000"/>
                    <a:lumOff val="40000"/>
                  </a:schemeClr>
                </a:solidFill>
              </a:rPr>
              <a:t>Select the tabs to know about techniques used to track the success of change initiatives.</a:t>
            </a:r>
            <a:endParaRPr lang="en-UG" sz="1400" i="1" dirty="0">
              <a:solidFill>
                <a:schemeClr val="tx2">
                  <a:lumMod val="60000"/>
                  <a:lumOff val="40000"/>
                </a:schemeClr>
              </a:solidFill>
            </a:endParaRPr>
          </a:p>
        </p:txBody>
      </p:sp>
      <p:sp>
        <p:nvSpPr>
          <p:cNvPr id="6" name="Rectangle 5">
            <a:extLst>
              <a:ext uri="{FF2B5EF4-FFF2-40B4-BE49-F238E27FC236}">
                <a16:creationId xmlns:a16="http://schemas.microsoft.com/office/drawing/2014/main" id="{D767747D-120E-F45A-C0E5-B43C156FC313}"/>
              </a:ext>
            </a:extLst>
          </p:cNvPr>
          <p:cNvSpPr/>
          <p:nvPr/>
        </p:nvSpPr>
        <p:spPr>
          <a:xfrm>
            <a:off x="629561" y="11712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11940B1F-E681-8384-1E03-F8A72739A0C6}"/>
              </a:ext>
            </a:extLst>
          </p:cNvPr>
          <p:cNvSpPr/>
          <p:nvPr/>
        </p:nvSpPr>
        <p:spPr>
          <a:xfrm>
            <a:off x="2726696" y="11712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C640B16-13C0-A561-1D10-9A136D631460}"/>
              </a:ext>
            </a:extLst>
          </p:cNvPr>
          <p:cNvSpPr/>
          <p:nvPr/>
        </p:nvSpPr>
        <p:spPr>
          <a:xfrm>
            <a:off x="4852485" y="11712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8B57858-0360-48E8-50F5-0C104ED0701B}"/>
              </a:ext>
            </a:extLst>
          </p:cNvPr>
          <p:cNvSpPr/>
          <p:nvPr/>
        </p:nvSpPr>
        <p:spPr>
          <a:xfrm>
            <a:off x="6978273" y="11712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8">
            <a:extLst>
              <a:ext uri="{FF2B5EF4-FFF2-40B4-BE49-F238E27FC236}">
                <a16:creationId xmlns:a16="http://schemas.microsoft.com/office/drawing/2014/main" id="{37E3C34E-C284-5BB2-3CED-277AF0101DE7}"/>
              </a:ext>
            </a:extLst>
          </p:cNvPr>
          <p:cNvSpPr txBox="1">
            <a:spLocks/>
          </p:cNvSpPr>
          <p:nvPr/>
        </p:nvSpPr>
        <p:spPr>
          <a:xfrm>
            <a:off x="719013" y="1321582"/>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Establish Milestones</a:t>
            </a:r>
            <a:endParaRPr lang="en-US" sz="1400" b="1" dirty="0">
              <a:latin typeface="+mj-lt"/>
            </a:endParaRPr>
          </a:p>
        </p:txBody>
      </p:sp>
      <p:sp>
        <p:nvSpPr>
          <p:cNvPr id="18" name="Text Placeholder 8">
            <a:extLst>
              <a:ext uri="{FF2B5EF4-FFF2-40B4-BE49-F238E27FC236}">
                <a16:creationId xmlns:a16="http://schemas.microsoft.com/office/drawing/2014/main" id="{8D9D0755-41BA-972B-5133-17A7C9977796}"/>
              </a:ext>
            </a:extLst>
          </p:cNvPr>
          <p:cNvSpPr txBox="1">
            <a:spLocks/>
          </p:cNvSpPr>
          <p:nvPr/>
        </p:nvSpPr>
        <p:spPr>
          <a:xfrm>
            <a:off x="2822223" y="1310293"/>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Monitor KPI Dashboards</a:t>
            </a:r>
            <a:endParaRPr lang="en-US" sz="1400" b="1" dirty="0">
              <a:latin typeface="+mj-lt"/>
            </a:endParaRPr>
          </a:p>
        </p:txBody>
      </p:sp>
      <p:sp>
        <p:nvSpPr>
          <p:cNvPr id="19" name="Text Placeholder 8">
            <a:extLst>
              <a:ext uri="{FF2B5EF4-FFF2-40B4-BE49-F238E27FC236}">
                <a16:creationId xmlns:a16="http://schemas.microsoft.com/office/drawing/2014/main" id="{0D08FFDB-48B0-24B8-0AE8-8571E0FD18ED}"/>
              </a:ext>
            </a:extLst>
          </p:cNvPr>
          <p:cNvSpPr txBox="1">
            <a:spLocks/>
          </p:cNvSpPr>
          <p:nvPr/>
        </p:nvSpPr>
        <p:spPr>
          <a:xfrm>
            <a:off x="4959300" y="1321582"/>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Regular Status Reports</a:t>
            </a:r>
            <a:endParaRPr lang="en-US" sz="1400" b="1" dirty="0">
              <a:latin typeface="+mj-lt"/>
            </a:endParaRPr>
          </a:p>
        </p:txBody>
      </p:sp>
      <p:sp>
        <p:nvSpPr>
          <p:cNvPr id="20" name="Text Placeholder 8">
            <a:extLst>
              <a:ext uri="{FF2B5EF4-FFF2-40B4-BE49-F238E27FC236}">
                <a16:creationId xmlns:a16="http://schemas.microsoft.com/office/drawing/2014/main" id="{25886BD9-1EF0-6786-0E85-AFD37B4D1AE7}"/>
              </a:ext>
            </a:extLst>
          </p:cNvPr>
          <p:cNvSpPr txBox="1">
            <a:spLocks/>
          </p:cNvSpPr>
          <p:nvPr/>
        </p:nvSpPr>
        <p:spPr>
          <a:xfrm>
            <a:off x="6821108" y="1315782"/>
            <a:ext cx="238369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Employee and Stakeholder Surveys</a:t>
            </a:r>
            <a:endParaRPr lang="en-US" sz="1400" b="1" dirty="0">
              <a:latin typeface="+mj-lt"/>
            </a:endParaRPr>
          </a:p>
        </p:txBody>
      </p:sp>
      <p:sp>
        <p:nvSpPr>
          <p:cNvPr id="21" name="Text Placeholder 8">
            <a:extLst>
              <a:ext uri="{FF2B5EF4-FFF2-40B4-BE49-F238E27FC236}">
                <a16:creationId xmlns:a16="http://schemas.microsoft.com/office/drawing/2014/main" id="{4C8E13A4-FEB5-9608-3295-D0D0E3D19974}"/>
              </a:ext>
            </a:extLst>
          </p:cNvPr>
          <p:cNvSpPr txBox="1">
            <a:spLocks/>
          </p:cNvSpPr>
          <p:nvPr/>
        </p:nvSpPr>
        <p:spPr>
          <a:xfrm>
            <a:off x="8935607" y="1309982"/>
            <a:ext cx="238369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Focus Groups and Feedback Sessions</a:t>
            </a:r>
            <a:endParaRPr lang="en-US" sz="1400" b="1" dirty="0">
              <a:latin typeface="+mj-lt"/>
            </a:endParaRPr>
          </a:p>
        </p:txBody>
      </p:sp>
      <p:sp>
        <p:nvSpPr>
          <p:cNvPr id="3" name="Rectangle 2">
            <a:extLst>
              <a:ext uri="{FF2B5EF4-FFF2-40B4-BE49-F238E27FC236}">
                <a16:creationId xmlns:a16="http://schemas.microsoft.com/office/drawing/2014/main" id="{C84CBF4F-1767-C577-E6AD-08309ED38CA7}"/>
              </a:ext>
            </a:extLst>
          </p:cNvPr>
          <p:cNvSpPr/>
          <p:nvPr/>
        </p:nvSpPr>
        <p:spPr>
          <a:xfrm>
            <a:off x="1278152" y="6444791"/>
            <a:ext cx="9380591" cy="413210"/>
          </a:xfrm>
          <a:prstGeom prst="rect">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CONTINUE</a:t>
            </a:r>
            <a:endParaRPr lang="en-UG" dirty="0"/>
          </a:p>
        </p:txBody>
      </p:sp>
    </p:spTree>
    <p:extLst>
      <p:ext uri="{BB962C8B-B14F-4D97-AF65-F5344CB8AC3E}">
        <p14:creationId xmlns:p14="http://schemas.microsoft.com/office/powerpoint/2010/main" val="31431320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8">
            <a:extLst>
              <a:ext uri="{FF2B5EF4-FFF2-40B4-BE49-F238E27FC236}">
                <a16:creationId xmlns:a16="http://schemas.microsoft.com/office/drawing/2014/main" id="{74BD23BB-2B1F-E83D-DC49-2AAA9B203D42}"/>
              </a:ext>
            </a:extLst>
          </p:cNvPr>
          <p:cNvSpPr txBox="1">
            <a:spLocks/>
          </p:cNvSpPr>
          <p:nvPr/>
        </p:nvSpPr>
        <p:spPr>
          <a:xfrm>
            <a:off x="967368" y="688756"/>
            <a:ext cx="5907565"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b="1" dirty="0">
                <a:solidFill>
                  <a:srgbClr val="01AFE6"/>
                </a:solidFill>
                <a:latin typeface="+mj-lt"/>
                <a:cs typeface="Arial" panose="020B0604020202020204" pitchFamily="34" charset="0"/>
              </a:rPr>
              <a:t>Feedback Collection</a:t>
            </a:r>
            <a:endParaRPr lang="en-US" sz="1800" b="1" dirty="0">
              <a:solidFill>
                <a:srgbClr val="01AFE6"/>
              </a:solidFill>
              <a:latin typeface="+mj-lt"/>
            </a:endParaRPr>
          </a:p>
        </p:txBody>
      </p:sp>
      <p:sp>
        <p:nvSpPr>
          <p:cNvPr id="5" name="TextBox 4">
            <a:extLst>
              <a:ext uri="{FF2B5EF4-FFF2-40B4-BE49-F238E27FC236}">
                <a16:creationId xmlns:a16="http://schemas.microsoft.com/office/drawing/2014/main" id="{7C17DC9C-213B-4A36-CEE1-17C86AFFD9C6}"/>
              </a:ext>
            </a:extLst>
          </p:cNvPr>
          <p:cNvSpPr txBox="1"/>
          <p:nvPr/>
        </p:nvSpPr>
        <p:spPr>
          <a:xfrm>
            <a:off x="967368" y="1112618"/>
            <a:ext cx="10054064" cy="923330"/>
          </a:xfrm>
          <a:prstGeom prst="rect">
            <a:avLst/>
          </a:prstGeom>
          <a:noFill/>
        </p:spPr>
        <p:txBody>
          <a:bodyPr wrap="square" lIns="91440" tIns="45720" rIns="91440" bIns="45720" anchor="t">
            <a:spAutoFit/>
          </a:bodyPr>
          <a:lstStyle/>
          <a:p>
            <a:r>
              <a:rPr lang="en-US" dirty="0"/>
              <a:t>Collecting feedback is a critical component of change management. It helps you understand how users are interacting with new tools, processes, or changes, and it allows for adjustments to improve adoption and overall success. </a:t>
            </a:r>
          </a:p>
        </p:txBody>
      </p:sp>
      <p:sp>
        <p:nvSpPr>
          <p:cNvPr id="3" name="TextBox 2">
            <a:extLst>
              <a:ext uri="{FF2B5EF4-FFF2-40B4-BE49-F238E27FC236}">
                <a16:creationId xmlns:a16="http://schemas.microsoft.com/office/drawing/2014/main" id="{83CC6ECB-017F-4B74-21FD-9D2E3BD75D79}"/>
              </a:ext>
            </a:extLst>
          </p:cNvPr>
          <p:cNvSpPr txBox="1"/>
          <p:nvPr/>
        </p:nvSpPr>
        <p:spPr>
          <a:xfrm>
            <a:off x="967368" y="2146224"/>
            <a:ext cx="5907565" cy="307777"/>
          </a:xfrm>
          <a:prstGeom prst="rect">
            <a:avLst/>
          </a:prstGeom>
          <a:noFill/>
        </p:spPr>
        <p:txBody>
          <a:bodyPr wrap="square">
            <a:spAutoFit/>
          </a:bodyPr>
          <a:lstStyle/>
          <a:p>
            <a:pPr algn="ctr"/>
            <a:r>
              <a:rPr lang="en-US" sz="1400" i="1" dirty="0">
                <a:solidFill>
                  <a:schemeClr val="tx2">
                    <a:lumMod val="60000"/>
                    <a:lumOff val="40000"/>
                  </a:schemeClr>
                </a:solidFill>
              </a:rPr>
              <a:t>Select the arrows to know the methods for collecting feedback.</a:t>
            </a:r>
            <a:endParaRPr lang="en-UG" sz="1400" i="1" dirty="0">
              <a:solidFill>
                <a:schemeClr val="tx2">
                  <a:lumMod val="60000"/>
                  <a:lumOff val="40000"/>
                </a:schemeClr>
              </a:solidFill>
            </a:endParaRPr>
          </a:p>
        </p:txBody>
      </p:sp>
    </p:spTree>
    <p:extLst>
      <p:ext uri="{BB962C8B-B14F-4D97-AF65-F5344CB8AC3E}">
        <p14:creationId xmlns:p14="http://schemas.microsoft.com/office/powerpoint/2010/main" val="40506730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AC359EE-23FE-F420-A190-11069AEA9037}"/>
              </a:ext>
            </a:extLst>
          </p:cNvPr>
          <p:cNvSpPr txBox="1">
            <a:spLocks/>
          </p:cNvSpPr>
          <p:nvPr/>
        </p:nvSpPr>
        <p:spPr>
          <a:xfrm>
            <a:off x="2591129" y="3170373"/>
            <a:ext cx="7009743" cy="1187450"/>
          </a:xfrm>
          <a:prstGeom prst="rect">
            <a:avLst/>
          </a:prstGeom>
        </p:spPr>
        <p:txBody>
          <a:bodyPr vert="horz" lIns="108841" tIns="54421" rIns="108841" bIns="54421" rtlCol="0" anchor="ctr">
            <a:normAutofit/>
          </a:bodyPr>
          <a:lstStyle>
            <a:lvl1pPr algn="l" defTabSz="609813" rtl="0" eaLnBrk="1" latinLnBrk="0" hangingPunct="1">
              <a:spcBef>
                <a:spcPct val="0"/>
              </a:spcBef>
              <a:buNone/>
              <a:defRPr sz="1000" kern="1200">
                <a:solidFill>
                  <a:srgbClr val="148B89"/>
                </a:solidFill>
                <a:latin typeface="Gotham Medium" panose="02000603030000020004" pitchFamily="2" charset="0"/>
                <a:ea typeface="+mj-ea"/>
                <a:cs typeface="Arial" panose="020B0604020202020204" pitchFamily="34" charset="0"/>
              </a:defRPr>
            </a:lvl1pPr>
          </a:lstStyle>
          <a:p>
            <a:pPr algn="ctr">
              <a:defRPr/>
            </a:pPr>
            <a:r>
              <a:rPr lang="en-US" sz="2400" b="1">
                <a:solidFill>
                  <a:srgbClr val="283F5F"/>
                </a:solidFill>
                <a:latin typeface="Proxima Nova"/>
              </a:rPr>
              <a:t>The storyboard begins from the next slide.</a:t>
            </a:r>
          </a:p>
        </p:txBody>
      </p:sp>
    </p:spTree>
    <p:extLst>
      <p:ext uri="{BB962C8B-B14F-4D97-AF65-F5344CB8AC3E}">
        <p14:creationId xmlns:p14="http://schemas.microsoft.com/office/powerpoint/2010/main" val="10256589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9CE73DC-4074-22A1-AAE2-011AF6FF9041}"/>
              </a:ext>
            </a:extLst>
          </p:cNvPr>
          <p:cNvSpPr/>
          <p:nvPr/>
        </p:nvSpPr>
        <p:spPr>
          <a:xfrm>
            <a:off x="1278152" y="1212558"/>
            <a:ext cx="9380591" cy="5344821"/>
          </a:xfrm>
          <a:prstGeom prst="rect">
            <a:avLst/>
          </a:prstGeom>
          <a:solidFill>
            <a:schemeClr val="bg1"/>
          </a:solidFill>
          <a:ln>
            <a:noFill/>
          </a:ln>
          <a:effectLst>
            <a:outerShdw blurRad="63500" sx="102000" sy="102000" algn="ctr" rotWithShape="0">
              <a:prstClr val="black">
                <a:alpha val="5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11" name="TextBox 10">
            <a:extLst>
              <a:ext uri="{FF2B5EF4-FFF2-40B4-BE49-F238E27FC236}">
                <a16:creationId xmlns:a16="http://schemas.microsoft.com/office/drawing/2014/main" id="{4950DBD3-6C6D-39EE-2BA9-626FB11D2A3C}"/>
              </a:ext>
            </a:extLst>
          </p:cNvPr>
          <p:cNvSpPr txBox="1"/>
          <p:nvPr/>
        </p:nvSpPr>
        <p:spPr>
          <a:xfrm>
            <a:off x="1677230" y="3715982"/>
            <a:ext cx="6236804" cy="307777"/>
          </a:xfrm>
          <a:prstGeom prst="rect">
            <a:avLst/>
          </a:prstGeom>
          <a:noFill/>
        </p:spPr>
        <p:txBody>
          <a:bodyPr wrap="square">
            <a:spAutoFit/>
          </a:bodyPr>
          <a:lstStyle/>
          <a:p>
            <a:pPr marL="0" lvl="0" indent="0" rtl="0">
              <a:spcBef>
                <a:spcPts val="1300"/>
              </a:spcBef>
              <a:spcAft>
                <a:spcPts val="1000"/>
              </a:spcAft>
              <a:buNone/>
            </a:pPr>
            <a:r>
              <a:rPr lang="en-US" sz="1400" b="1" dirty="0"/>
              <a:t>Surveys</a:t>
            </a:r>
            <a:endParaRPr lang="en-US" sz="1400" b="1" dirty="0">
              <a:latin typeface="+mj-lt"/>
              <a:ea typeface="Roboto"/>
              <a:cs typeface="Roboto"/>
              <a:sym typeface="Roboto"/>
            </a:endParaRPr>
          </a:p>
        </p:txBody>
      </p:sp>
      <p:sp>
        <p:nvSpPr>
          <p:cNvPr id="13" name="TextBox 12">
            <a:extLst>
              <a:ext uri="{FF2B5EF4-FFF2-40B4-BE49-F238E27FC236}">
                <a16:creationId xmlns:a16="http://schemas.microsoft.com/office/drawing/2014/main" id="{C7903315-AEB4-9C49-1B67-D2C008025B45}"/>
              </a:ext>
            </a:extLst>
          </p:cNvPr>
          <p:cNvSpPr txBox="1"/>
          <p:nvPr/>
        </p:nvSpPr>
        <p:spPr>
          <a:xfrm>
            <a:off x="1647731" y="4052456"/>
            <a:ext cx="8641432" cy="1754326"/>
          </a:xfrm>
          <a:prstGeom prst="rect">
            <a:avLst/>
          </a:prstGeom>
          <a:noFill/>
        </p:spPr>
        <p:txBody>
          <a:bodyPr wrap="square">
            <a:spAutoFit/>
          </a:bodyPr>
          <a:lstStyle/>
          <a:p>
            <a:r>
              <a:rPr lang="en-US" sz="1200" dirty="0"/>
              <a:t>Surveys are one of the most efficient ways to gather feedback from a large group of users. They can be structured to include both quantitative (e.g., rating scales) and qualitative (e.g., open-ended questions) data, allowing for a comprehensive view of how users feel about the changes.</a:t>
            </a:r>
          </a:p>
          <a:p>
            <a:endParaRPr lang="en-US" sz="1200" dirty="0"/>
          </a:p>
          <a:p>
            <a:r>
              <a:rPr lang="en-US" sz="1200" b="1" dirty="0"/>
              <a:t>How It Works:</a:t>
            </a:r>
            <a:r>
              <a:rPr lang="en-US" sz="1200" dirty="0"/>
              <a:t> Surveys can be distributed digitally through email, learning platforms, or embedded within software tools. </a:t>
            </a:r>
          </a:p>
          <a:p>
            <a:endParaRPr lang="en-US" sz="1200" dirty="0"/>
          </a:p>
          <a:p>
            <a:r>
              <a:rPr lang="en-US" sz="1200" b="1" dirty="0"/>
              <a:t>When to Use:</a:t>
            </a:r>
            <a:r>
              <a:rPr lang="en-US" sz="1200" dirty="0"/>
              <a:t> Surveys are ideal for collecting feedback at scale, particularly when looking for a broad overview of user sentiment regarding a change initiative.</a:t>
            </a:r>
          </a:p>
        </p:txBody>
      </p:sp>
      <p:sp>
        <p:nvSpPr>
          <p:cNvPr id="17" name="Rectangle: Rounded Corners 16">
            <a:extLst>
              <a:ext uri="{FF2B5EF4-FFF2-40B4-BE49-F238E27FC236}">
                <a16:creationId xmlns:a16="http://schemas.microsoft.com/office/drawing/2014/main" id="{8FCD8518-ECDF-BE11-77C2-785C89B79678}"/>
              </a:ext>
            </a:extLst>
          </p:cNvPr>
          <p:cNvSpPr/>
          <p:nvPr/>
        </p:nvSpPr>
        <p:spPr>
          <a:xfrm>
            <a:off x="4577276" y="954526"/>
            <a:ext cx="2306124" cy="511214"/>
          </a:xfrm>
          <a:prstGeom prst="roundRect">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2C9EC28D-6A5F-DAB5-1D75-6806B0810FEE}"/>
              </a:ext>
            </a:extLst>
          </p:cNvPr>
          <p:cNvSpPr txBox="1"/>
          <p:nvPr/>
        </p:nvSpPr>
        <p:spPr>
          <a:xfrm>
            <a:off x="4577276" y="1066040"/>
            <a:ext cx="2306124"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indent="0" algn="ctr">
              <a:buFont typeface="Arial" panose="020B0604020202020204" pitchFamily="34" charset="0"/>
              <a:buNone/>
            </a:pPr>
            <a:r>
              <a:rPr lang="en-US" sz="1400" b="1" dirty="0">
                <a:solidFill>
                  <a:schemeClr val="bg1"/>
                </a:solidFill>
                <a:latin typeface="+mj-lt"/>
                <a:cs typeface="Arial" panose="020B0604020202020204" pitchFamily="34" charset="0"/>
              </a:rPr>
              <a:t>Surveys</a:t>
            </a:r>
            <a:endParaRPr lang="en-US" sz="1400" b="1" dirty="0">
              <a:solidFill>
                <a:schemeClr val="bg1"/>
              </a:solidFill>
              <a:latin typeface="+mj-lt"/>
            </a:endParaRPr>
          </a:p>
        </p:txBody>
      </p:sp>
      <p:grpSp>
        <p:nvGrpSpPr>
          <p:cNvPr id="36" name="Group 35">
            <a:extLst>
              <a:ext uri="{FF2B5EF4-FFF2-40B4-BE49-F238E27FC236}">
                <a16:creationId xmlns:a16="http://schemas.microsoft.com/office/drawing/2014/main" id="{B9481C72-4093-9972-35FB-FD37DBFB8FA3}"/>
              </a:ext>
            </a:extLst>
          </p:cNvPr>
          <p:cNvGrpSpPr/>
          <p:nvPr/>
        </p:nvGrpSpPr>
        <p:grpSpPr>
          <a:xfrm>
            <a:off x="586407" y="3738598"/>
            <a:ext cx="318052" cy="318052"/>
            <a:chOff x="586407" y="3738598"/>
            <a:chExt cx="318052" cy="318052"/>
          </a:xfrm>
        </p:grpSpPr>
        <p:sp>
          <p:nvSpPr>
            <p:cNvPr id="5" name="Oval 4">
              <a:extLst>
                <a:ext uri="{FF2B5EF4-FFF2-40B4-BE49-F238E27FC236}">
                  <a16:creationId xmlns:a16="http://schemas.microsoft.com/office/drawing/2014/main" id="{5F31DE2B-F9EE-4465-7E36-768FC670AE52}"/>
                </a:ext>
              </a:extLst>
            </p:cNvPr>
            <p:cNvSpPr/>
            <p:nvPr/>
          </p:nvSpPr>
          <p:spPr>
            <a:xfrm>
              <a:off x="586407" y="3738598"/>
              <a:ext cx="318052" cy="318052"/>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dirty="0"/>
            </a:p>
          </p:txBody>
        </p:sp>
        <p:cxnSp>
          <p:nvCxnSpPr>
            <p:cNvPr id="21" name="Straight Connector 20">
              <a:extLst>
                <a:ext uri="{FF2B5EF4-FFF2-40B4-BE49-F238E27FC236}">
                  <a16:creationId xmlns:a16="http://schemas.microsoft.com/office/drawing/2014/main" id="{551207CE-4A4A-92F2-2A47-EE9C64E275A9}"/>
                </a:ext>
              </a:extLst>
            </p:cNvPr>
            <p:cNvCxnSpPr>
              <a:cxnSpLocks/>
            </p:cNvCxnSpPr>
            <p:nvPr/>
          </p:nvCxnSpPr>
          <p:spPr>
            <a:xfrm flipH="1">
              <a:off x="680627" y="3807129"/>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07F3696-870A-64B8-5769-1218266E6D8D}"/>
                </a:ext>
              </a:extLst>
            </p:cNvPr>
            <p:cNvCxnSpPr>
              <a:cxnSpLocks/>
            </p:cNvCxnSpPr>
            <p:nvPr/>
          </p:nvCxnSpPr>
          <p:spPr>
            <a:xfrm flipH="1" flipV="1">
              <a:off x="680626" y="3890005"/>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7" name="Group 36">
            <a:extLst>
              <a:ext uri="{FF2B5EF4-FFF2-40B4-BE49-F238E27FC236}">
                <a16:creationId xmlns:a16="http://schemas.microsoft.com/office/drawing/2014/main" id="{D8890C27-1EDB-EDB5-9582-AD1311138E91}"/>
              </a:ext>
            </a:extLst>
          </p:cNvPr>
          <p:cNvGrpSpPr/>
          <p:nvPr/>
        </p:nvGrpSpPr>
        <p:grpSpPr>
          <a:xfrm flipH="1">
            <a:off x="11032436" y="3814692"/>
            <a:ext cx="318052" cy="318052"/>
            <a:chOff x="586407" y="3738598"/>
            <a:chExt cx="318052" cy="318052"/>
          </a:xfrm>
        </p:grpSpPr>
        <p:sp>
          <p:nvSpPr>
            <p:cNvPr id="38" name="Oval 37">
              <a:extLst>
                <a:ext uri="{FF2B5EF4-FFF2-40B4-BE49-F238E27FC236}">
                  <a16:creationId xmlns:a16="http://schemas.microsoft.com/office/drawing/2014/main" id="{5C71842D-FC10-E904-8420-2ED6560BEF9C}"/>
                </a:ext>
              </a:extLst>
            </p:cNvPr>
            <p:cNvSpPr/>
            <p:nvPr/>
          </p:nvSpPr>
          <p:spPr>
            <a:xfrm>
              <a:off x="586407" y="3738598"/>
              <a:ext cx="318052" cy="318052"/>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dirty="0"/>
            </a:p>
          </p:txBody>
        </p:sp>
        <p:cxnSp>
          <p:nvCxnSpPr>
            <p:cNvPr id="39" name="Straight Connector 38">
              <a:extLst>
                <a:ext uri="{FF2B5EF4-FFF2-40B4-BE49-F238E27FC236}">
                  <a16:creationId xmlns:a16="http://schemas.microsoft.com/office/drawing/2014/main" id="{C7BFA325-7DAA-3266-9604-7B7058760D10}"/>
                </a:ext>
              </a:extLst>
            </p:cNvPr>
            <p:cNvCxnSpPr>
              <a:cxnSpLocks/>
            </p:cNvCxnSpPr>
            <p:nvPr/>
          </p:nvCxnSpPr>
          <p:spPr>
            <a:xfrm flipH="1">
              <a:off x="680627" y="3807129"/>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E3F455C4-B395-A422-C05C-4A33318EF919}"/>
                </a:ext>
              </a:extLst>
            </p:cNvPr>
            <p:cNvCxnSpPr>
              <a:cxnSpLocks/>
            </p:cNvCxnSpPr>
            <p:nvPr/>
          </p:nvCxnSpPr>
          <p:spPr>
            <a:xfrm flipH="1" flipV="1">
              <a:off x="680626" y="3890005"/>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2" name="TextBox 41">
            <a:extLst>
              <a:ext uri="{FF2B5EF4-FFF2-40B4-BE49-F238E27FC236}">
                <a16:creationId xmlns:a16="http://schemas.microsoft.com/office/drawing/2014/main" id="{2020DD54-1DF9-1176-1D2E-4F8CCD7A72AE}"/>
              </a:ext>
            </a:extLst>
          </p:cNvPr>
          <p:cNvSpPr txBox="1"/>
          <p:nvPr/>
        </p:nvSpPr>
        <p:spPr>
          <a:xfrm>
            <a:off x="2444074" y="539610"/>
            <a:ext cx="7303851" cy="307777"/>
          </a:xfrm>
          <a:prstGeom prst="rect">
            <a:avLst/>
          </a:prstGeom>
          <a:noFill/>
        </p:spPr>
        <p:txBody>
          <a:bodyPr wrap="square">
            <a:spAutoFit/>
          </a:bodyPr>
          <a:lstStyle/>
          <a:p>
            <a:pPr algn="ctr"/>
            <a:r>
              <a:rPr lang="en-US" sz="1400" i="1" dirty="0">
                <a:solidFill>
                  <a:schemeClr val="tx2">
                    <a:lumMod val="60000"/>
                    <a:lumOff val="40000"/>
                  </a:schemeClr>
                </a:solidFill>
              </a:rPr>
              <a:t>Select the arrows to know the methods for collecting feedback.</a:t>
            </a:r>
            <a:endParaRPr lang="en-UG" sz="1400" i="1" dirty="0">
              <a:solidFill>
                <a:schemeClr val="tx2">
                  <a:lumMod val="60000"/>
                  <a:lumOff val="40000"/>
                </a:schemeClr>
              </a:solidFill>
            </a:endParaRPr>
          </a:p>
        </p:txBody>
      </p:sp>
      <p:pic>
        <p:nvPicPr>
          <p:cNvPr id="2" name="Picture 2">
            <a:extLst>
              <a:ext uri="{FF2B5EF4-FFF2-40B4-BE49-F238E27FC236}">
                <a16:creationId xmlns:a16="http://schemas.microsoft.com/office/drawing/2014/main" id="{1A0132FD-6CD4-F483-DD15-2CD95642EF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2718" b="12718"/>
          <a:stretch/>
        </p:blipFill>
        <p:spPr bwMode="auto">
          <a:xfrm>
            <a:off x="3406026" y="1572879"/>
            <a:ext cx="4631664" cy="20065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42012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9CE73DC-4074-22A1-AAE2-011AF6FF9041}"/>
              </a:ext>
            </a:extLst>
          </p:cNvPr>
          <p:cNvSpPr/>
          <p:nvPr/>
        </p:nvSpPr>
        <p:spPr>
          <a:xfrm>
            <a:off x="1278152" y="1212558"/>
            <a:ext cx="9380591" cy="5344821"/>
          </a:xfrm>
          <a:prstGeom prst="rect">
            <a:avLst/>
          </a:prstGeom>
          <a:solidFill>
            <a:schemeClr val="bg1"/>
          </a:solidFill>
          <a:ln>
            <a:noFill/>
          </a:ln>
          <a:effectLst>
            <a:outerShdw blurRad="63500" sx="102000" sy="102000" algn="ctr" rotWithShape="0">
              <a:prstClr val="black">
                <a:alpha val="5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11" name="TextBox 10">
            <a:extLst>
              <a:ext uri="{FF2B5EF4-FFF2-40B4-BE49-F238E27FC236}">
                <a16:creationId xmlns:a16="http://schemas.microsoft.com/office/drawing/2014/main" id="{4950DBD3-6C6D-39EE-2BA9-626FB11D2A3C}"/>
              </a:ext>
            </a:extLst>
          </p:cNvPr>
          <p:cNvSpPr txBox="1"/>
          <p:nvPr/>
        </p:nvSpPr>
        <p:spPr>
          <a:xfrm>
            <a:off x="1677230" y="3715981"/>
            <a:ext cx="6236804" cy="307777"/>
          </a:xfrm>
          <a:prstGeom prst="rect">
            <a:avLst/>
          </a:prstGeom>
          <a:noFill/>
        </p:spPr>
        <p:txBody>
          <a:bodyPr wrap="square">
            <a:spAutoFit/>
          </a:bodyPr>
          <a:lstStyle/>
          <a:p>
            <a:pPr marL="0" lvl="0" indent="0" rtl="0">
              <a:spcBef>
                <a:spcPts val="1300"/>
              </a:spcBef>
              <a:spcAft>
                <a:spcPts val="1000"/>
              </a:spcAft>
              <a:buNone/>
            </a:pPr>
            <a:r>
              <a:rPr lang="en-US" sz="1400" b="1" dirty="0">
                <a:solidFill>
                  <a:schemeClr val="dk1"/>
                </a:solidFill>
                <a:latin typeface="+mj-lt"/>
                <a:ea typeface="Roboto"/>
                <a:cs typeface="Roboto"/>
                <a:sym typeface="Roboto"/>
              </a:rPr>
              <a:t>Focus Groups</a:t>
            </a:r>
            <a:endParaRPr lang="en-US" sz="1400" b="1" dirty="0">
              <a:latin typeface="+mj-lt"/>
              <a:ea typeface="Roboto"/>
              <a:cs typeface="Roboto"/>
              <a:sym typeface="Roboto"/>
            </a:endParaRPr>
          </a:p>
        </p:txBody>
      </p:sp>
      <p:sp>
        <p:nvSpPr>
          <p:cNvPr id="13" name="TextBox 12">
            <a:extLst>
              <a:ext uri="{FF2B5EF4-FFF2-40B4-BE49-F238E27FC236}">
                <a16:creationId xmlns:a16="http://schemas.microsoft.com/office/drawing/2014/main" id="{C7903315-AEB4-9C49-1B67-D2C008025B45}"/>
              </a:ext>
            </a:extLst>
          </p:cNvPr>
          <p:cNvSpPr txBox="1"/>
          <p:nvPr/>
        </p:nvSpPr>
        <p:spPr>
          <a:xfrm>
            <a:off x="1677230" y="4052456"/>
            <a:ext cx="8296107" cy="1938992"/>
          </a:xfrm>
          <a:prstGeom prst="rect">
            <a:avLst/>
          </a:prstGeom>
          <a:noFill/>
        </p:spPr>
        <p:txBody>
          <a:bodyPr wrap="square">
            <a:spAutoFit/>
          </a:bodyPr>
          <a:lstStyle/>
          <a:p>
            <a:r>
              <a:rPr lang="en-US" sz="1200" dirty="0"/>
              <a:t>Focus groups involve gathering a small group of users to discuss their experiences with the change. This method allows for more in-depth, qualitative insights and gives users the chance to express their thoughts and suggestions in a conversational setting.</a:t>
            </a:r>
          </a:p>
          <a:p>
            <a:endParaRPr lang="en-US" sz="1200" dirty="0"/>
          </a:p>
          <a:p>
            <a:r>
              <a:rPr lang="en-US" sz="1200" b="1" dirty="0"/>
              <a:t>How It Works:</a:t>
            </a:r>
            <a:r>
              <a:rPr lang="en-US" sz="1200" dirty="0"/>
              <a:t> A facilitator guides the discussion with a predetermined set of questions, but users are encouraged to share their opinions freely. These sessions can be held in person or virtually and typically last between 30 minutes to an hour.</a:t>
            </a:r>
          </a:p>
          <a:p>
            <a:endParaRPr lang="en-US" sz="1200" dirty="0"/>
          </a:p>
          <a:p>
            <a:r>
              <a:rPr lang="en-US" sz="1200" b="1" dirty="0"/>
              <a:t>When to Use:</a:t>
            </a:r>
            <a:r>
              <a:rPr lang="en-US" sz="1200" dirty="0"/>
              <a:t> Focus groups are best used for detailed exploration of user experiences, particularly when more context is needed to understand the feedback collected from surveys or other methods.</a:t>
            </a:r>
          </a:p>
        </p:txBody>
      </p:sp>
      <p:sp>
        <p:nvSpPr>
          <p:cNvPr id="17" name="Rectangle: Rounded Corners 16">
            <a:extLst>
              <a:ext uri="{FF2B5EF4-FFF2-40B4-BE49-F238E27FC236}">
                <a16:creationId xmlns:a16="http://schemas.microsoft.com/office/drawing/2014/main" id="{8FCD8518-ECDF-BE11-77C2-785C89B79678}"/>
              </a:ext>
            </a:extLst>
          </p:cNvPr>
          <p:cNvSpPr/>
          <p:nvPr/>
        </p:nvSpPr>
        <p:spPr>
          <a:xfrm>
            <a:off x="4577276" y="954526"/>
            <a:ext cx="2306124" cy="511214"/>
          </a:xfrm>
          <a:prstGeom prst="roundRect">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2C9EC28D-6A5F-DAB5-1D75-6806B0810FEE}"/>
              </a:ext>
            </a:extLst>
          </p:cNvPr>
          <p:cNvSpPr txBox="1"/>
          <p:nvPr/>
        </p:nvSpPr>
        <p:spPr>
          <a:xfrm>
            <a:off x="4669174" y="1066256"/>
            <a:ext cx="212232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indent="0" algn="ctr">
              <a:buFont typeface="Arial" panose="020B0604020202020204" pitchFamily="34" charset="0"/>
              <a:buNone/>
            </a:pPr>
            <a:r>
              <a:rPr lang="en-US" sz="1400" b="1" dirty="0">
                <a:solidFill>
                  <a:schemeClr val="bg1"/>
                </a:solidFill>
                <a:latin typeface="+mj-lt"/>
                <a:cs typeface="Arial" panose="020B0604020202020204" pitchFamily="34" charset="0"/>
              </a:rPr>
              <a:t>Focus Groups</a:t>
            </a:r>
            <a:endParaRPr lang="en-US" sz="1400" b="1" dirty="0">
              <a:solidFill>
                <a:schemeClr val="bg1"/>
              </a:solidFill>
              <a:latin typeface="+mj-lt"/>
            </a:endParaRPr>
          </a:p>
        </p:txBody>
      </p:sp>
      <p:grpSp>
        <p:nvGrpSpPr>
          <p:cNvPr id="36" name="Group 35">
            <a:extLst>
              <a:ext uri="{FF2B5EF4-FFF2-40B4-BE49-F238E27FC236}">
                <a16:creationId xmlns:a16="http://schemas.microsoft.com/office/drawing/2014/main" id="{B9481C72-4093-9972-35FB-FD37DBFB8FA3}"/>
              </a:ext>
            </a:extLst>
          </p:cNvPr>
          <p:cNvGrpSpPr/>
          <p:nvPr/>
        </p:nvGrpSpPr>
        <p:grpSpPr>
          <a:xfrm>
            <a:off x="586407" y="3738598"/>
            <a:ext cx="318052" cy="318052"/>
            <a:chOff x="586407" y="3738598"/>
            <a:chExt cx="318052" cy="318052"/>
          </a:xfrm>
        </p:grpSpPr>
        <p:sp>
          <p:nvSpPr>
            <p:cNvPr id="5" name="Oval 4">
              <a:extLst>
                <a:ext uri="{FF2B5EF4-FFF2-40B4-BE49-F238E27FC236}">
                  <a16:creationId xmlns:a16="http://schemas.microsoft.com/office/drawing/2014/main" id="{5F31DE2B-F9EE-4465-7E36-768FC670AE52}"/>
                </a:ext>
              </a:extLst>
            </p:cNvPr>
            <p:cNvSpPr/>
            <p:nvPr/>
          </p:nvSpPr>
          <p:spPr>
            <a:xfrm>
              <a:off x="586407" y="3738598"/>
              <a:ext cx="318052" cy="318052"/>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dirty="0"/>
            </a:p>
          </p:txBody>
        </p:sp>
        <p:cxnSp>
          <p:nvCxnSpPr>
            <p:cNvPr id="21" name="Straight Connector 20">
              <a:extLst>
                <a:ext uri="{FF2B5EF4-FFF2-40B4-BE49-F238E27FC236}">
                  <a16:creationId xmlns:a16="http://schemas.microsoft.com/office/drawing/2014/main" id="{551207CE-4A4A-92F2-2A47-EE9C64E275A9}"/>
                </a:ext>
              </a:extLst>
            </p:cNvPr>
            <p:cNvCxnSpPr>
              <a:cxnSpLocks/>
            </p:cNvCxnSpPr>
            <p:nvPr/>
          </p:nvCxnSpPr>
          <p:spPr>
            <a:xfrm flipH="1">
              <a:off x="680627" y="3807129"/>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07F3696-870A-64B8-5769-1218266E6D8D}"/>
                </a:ext>
              </a:extLst>
            </p:cNvPr>
            <p:cNvCxnSpPr>
              <a:cxnSpLocks/>
            </p:cNvCxnSpPr>
            <p:nvPr/>
          </p:nvCxnSpPr>
          <p:spPr>
            <a:xfrm flipH="1" flipV="1">
              <a:off x="680626" y="3890005"/>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7" name="Group 36">
            <a:extLst>
              <a:ext uri="{FF2B5EF4-FFF2-40B4-BE49-F238E27FC236}">
                <a16:creationId xmlns:a16="http://schemas.microsoft.com/office/drawing/2014/main" id="{D8890C27-1EDB-EDB5-9582-AD1311138E91}"/>
              </a:ext>
            </a:extLst>
          </p:cNvPr>
          <p:cNvGrpSpPr/>
          <p:nvPr/>
        </p:nvGrpSpPr>
        <p:grpSpPr>
          <a:xfrm flipH="1">
            <a:off x="11032436" y="3814692"/>
            <a:ext cx="318052" cy="318052"/>
            <a:chOff x="586407" y="3738598"/>
            <a:chExt cx="318052" cy="318052"/>
          </a:xfrm>
        </p:grpSpPr>
        <p:sp>
          <p:nvSpPr>
            <p:cNvPr id="38" name="Oval 37">
              <a:extLst>
                <a:ext uri="{FF2B5EF4-FFF2-40B4-BE49-F238E27FC236}">
                  <a16:creationId xmlns:a16="http://schemas.microsoft.com/office/drawing/2014/main" id="{5C71842D-FC10-E904-8420-2ED6560BEF9C}"/>
                </a:ext>
              </a:extLst>
            </p:cNvPr>
            <p:cNvSpPr/>
            <p:nvPr/>
          </p:nvSpPr>
          <p:spPr>
            <a:xfrm>
              <a:off x="586407" y="3738598"/>
              <a:ext cx="318052" cy="318052"/>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dirty="0"/>
            </a:p>
          </p:txBody>
        </p:sp>
        <p:cxnSp>
          <p:nvCxnSpPr>
            <p:cNvPr id="39" name="Straight Connector 38">
              <a:extLst>
                <a:ext uri="{FF2B5EF4-FFF2-40B4-BE49-F238E27FC236}">
                  <a16:creationId xmlns:a16="http://schemas.microsoft.com/office/drawing/2014/main" id="{C7BFA325-7DAA-3266-9604-7B7058760D10}"/>
                </a:ext>
              </a:extLst>
            </p:cNvPr>
            <p:cNvCxnSpPr>
              <a:cxnSpLocks/>
            </p:cNvCxnSpPr>
            <p:nvPr/>
          </p:nvCxnSpPr>
          <p:spPr>
            <a:xfrm flipH="1">
              <a:off x="680627" y="3807129"/>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E3F455C4-B395-A422-C05C-4A33318EF919}"/>
                </a:ext>
              </a:extLst>
            </p:cNvPr>
            <p:cNvCxnSpPr>
              <a:cxnSpLocks/>
            </p:cNvCxnSpPr>
            <p:nvPr/>
          </p:nvCxnSpPr>
          <p:spPr>
            <a:xfrm flipH="1" flipV="1">
              <a:off x="680626" y="3890005"/>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2" name="TextBox 41">
            <a:extLst>
              <a:ext uri="{FF2B5EF4-FFF2-40B4-BE49-F238E27FC236}">
                <a16:creationId xmlns:a16="http://schemas.microsoft.com/office/drawing/2014/main" id="{2020DD54-1DF9-1176-1D2E-4F8CCD7A72AE}"/>
              </a:ext>
            </a:extLst>
          </p:cNvPr>
          <p:cNvSpPr txBox="1"/>
          <p:nvPr/>
        </p:nvSpPr>
        <p:spPr>
          <a:xfrm>
            <a:off x="2444074" y="539610"/>
            <a:ext cx="7303851" cy="307777"/>
          </a:xfrm>
          <a:prstGeom prst="rect">
            <a:avLst/>
          </a:prstGeom>
          <a:noFill/>
        </p:spPr>
        <p:txBody>
          <a:bodyPr wrap="square">
            <a:spAutoFit/>
          </a:bodyPr>
          <a:lstStyle/>
          <a:p>
            <a:pPr algn="ctr"/>
            <a:r>
              <a:rPr lang="en-US" sz="1400" i="1" dirty="0">
                <a:solidFill>
                  <a:schemeClr val="tx2">
                    <a:lumMod val="60000"/>
                    <a:lumOff val="40000"/>
                  </a:schemeClr>
                </a:solidFill>
              </a:rPr>
              <a:t>Select the arrows to know the methods for collecting feedback.</a:t>
            </a:r>
            <a:endParaRPr lang="en-UG" sz="1400" i="1" dirty="0">
              <a:solidFill>
                <a:schemeClr val="tx2">
                  <a:lumMod val="60000"/>
                  <a:lumOff val="40000"/>
                </a:schemeClr>
              </a:solidFill>
            </a:endParaRPr>
          </a:p>
        </p:txBody>
      </p:sp>
      <p:pic>
        <p:nvPicPr>
          <p:cNvPr id="2" name="Picture 2">
            <a:extLst>
              <a:ext uri="{FF2B5EF4-FFF2-40B4-BE49-F238E27FC236}">
                <a16:creationId xmlns:a16="http://schemas.microsoft.com/office/drawing/2014/main" id="{B7A265AA-5A8A-E481-8C7B-C420EF6CEF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1319" b="11319"/>
          <a:stretch/>
        </p:blipFill>
        <p:spPr bwMode="auto">
          <a:xfrm>
            <a:off x="3406026" y="1572879"/>
            <a:ext cx="4631664" cy="20065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47178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9CE73DC-4074-22A1-AAE2-011AF6FF9041}"/>
              </a:ext>
            </a:extLst>
          </p:cNvPr>
          <p:cNvSpPr/>
          <p:nvPr/>
        </p:nvSpPr>
        <p:spPr>
          <a:xfrm>
            <a:off x="1278152" y="1212558"/>
            <a:ext cx="9380591" cy="5344821"/>
          </a:xfrm>
          <a:prstGeom prst="rect">
            <a:avLst/>
          </a:prstGeom>
          <a:solidFill>
            <a:schemeClr val="bg1"/>
          </a:solidFill>
          <a:ln>
            <a:noFill/>
          </a:ln>
          <a:effectLst>
            <a:outerShdw blurRad="63500" sx="102000" sy="102000" algn="ctr" rotWithShape="0">
              <a:prstClr val="black">
                <a:alpha val="5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17" name="Rectangle: Rounded Corners 16">
            <a:extLst>
              <a:ext uri="{FF2B5EF4-FFF2-40B4-BE49-F238E27FC236}">
                <a16:creationId xmlns:a16="http://schemas.microsoft.com/office/drawing/2014/main" id="{8FCD8518-ECDF-BE11-77C2-785C89B79678}"/>
              </a:ext>
            </a:extLst>
          </p:cNvPr>
          <p:cNvSpPr/>
          <p:nvPr/>
        </p:nvSpPr>
        <p:spPr>
          <a:xfrm>
            <a:off x="4577276" y="954526"/>
            <a:ext cx="2306124" cy="511214"/>
          </a:xfrm>
          <a:prstGeom prst="roundRect">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2C9EC28D-6A5F-DAB5-1D75-6806B0810FEE}"/>
              </a:ext>
            </a:extLst>
          </p:cNvPr>
          <p:cNvSpPr txBox="1"/>
          <p:nvPr/>
        </p:nvSpPr>
        <p:spPr>
          <a:xfrm>
            <a:off x="4451861" y="1061665"/>
            <a:ext cx="258791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indent="0" algn="ctr">
              <a:buFont typeface="Arial" panose="020B0604020202020204" pitchFamily="34" charset="0"/>
              <a:buNone/>
            </a:pPr>
            <a:r>
              <a:rPr lang="en-US" sz="1400" b="1" dirty="0">
                <a:solidFill>
                  <a:schemeClr val="bg1"/>
                </a:solidFill>
                <a:latin typeface="+mj-lt"/>
                <a:cs typeface="Arial" panose="020B0604020202020204" pitchFamily="34" charset="0"/>
              </a:rPr>
              <a:t>In-App Feedback Tools</a:t>
            </a:r>
            <a:endParaRPr lang="en-US" sz="1400" b="1" dirty="0">
              <a:solidFill>
                <a:schemeClr val="bg1"/>
              </a:solidFill>
              <a:latin typeface="+mj-lt"/>
            </a:endParaRPr>
          </a:p>
        </p:txBody>
      </p:sp>
      <p:grpSp>
        <p:nvGrpSpPr>
          <p:cNvPr id="36" name="Group 35">
            <a:extLst>
              <a:ext uri="{FF2B5EF4-FFF2-40B4-BE49-F238E27FC236}">
                <a16:creationId xmlns:a16="http://schemas.microsoft.com/office/drawing/2014/main" id="{B9481C72-4093-9972-35FB-FD37DBFB8FA3}"/>
              </a:ext>
            </a:extLst>
          </p:cNvPr>
          <p:cNvGrpSpPr/>
          <p:nvPr/>
        </p:nvGrpSpPr>
        <p:grpSpPr>
          <a:xfrm>
            <a:off x="586407" y="3738598"/>
            <a:ext cx="318052" cy="318052"/>
            <a:chOff x="586407" y="3738598"/>
            <a:chExt cx="318052" cy="318052"/>
          </a:xfrm>
        </p:grpSpPr>
        <p:sp>
          <p:nvSpPr>
            <p:cNvPr id="5" name="Oval 4">
              <a:extLst>
                <a:ext uri="{FF2B5EF4-FFF2-40B4-BE49-F238E27FC236}">
                  <a16:creationId xmlns:a16="http://schemas.microsoft.com/office/drawing/2014/main" id="{5F31DE2B-F9EE-4465-7E36-768FC670AE52}"/>
                </a:ext>
              </a:extLst>
            </p:cNvPr>
            <p:cNvSpPr/>
            <p:nvPr/>
          </p:nvSpPr>
          <p:spPr>
            <a:xfrm>
              <a:off x="586407" y="3738598"/>
              <a:ext cx="318052" cy="318052"/>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dirty="0"/>
            </a:p>
          </p:txBody>
        </p:sp>
        <p:cxnSp>
          <p:nvCxnSpPr>
            <p:cNvPr id="21" name="Straight Connector 20">
              <a:extLst>
                <a:ext uri="{FF2B5EF4-FFF2-40B4-BE49-F238E27FC236}">
                  <a16:creationId xmlns:a16="http://schemas.microsoft.com/office/drawing/2014/main" id="{551207CE-4A4A-92F2-2A47-EE9C64E275A9}"/>
                </a:ext>
              </a:extLst>
            </p:cNvPr>
            <p:cNvCxnSpPr>
              <a:cxnSpLocks/>
            </p:cNvCxnSpPr>
            <p:nvPr/>
          </p:nvCxnSpPr>
          <p:spPr>
            <a:xfrm flipH="1">
              <a:off x="680627" y="3807129"/>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07F3696-870A-64B8-5769-1218266E6D8D}"/>
                </a:ext>
              </a:extLst>
            </p:cNvPr>
            <p:cNvCxnSpPr>
              <a:cxnSpLocks/>
            </p:cNvCxnSpPr>
            <p:nvPr/>
          </p:nvCxnSpPr>
          <p:spPr>
            <a:xfrm flipH="1" flipV="1">
              <a:off x="680626" y="3890005"/>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7" name="Group 36">
            <a:extLst>
              <a:ext uri="{FF2B5EF4-FFF2-40B4-BE49-F238E27FC236}">
                <a16:creationId xmlns:a16="http://schemas.microsoft.com/office/drawing/2014/main" id="{D8890C27-1EDB-EDB5-9582-AD1311138E91}"/>
              </a:ext>
            </a:extLst>
          </p:cNvPr>
          <p:cNvGrpSpPr/>
          <p:nvPr/>
        </p:nvGrpSpPr>
        <p:grpSpPr>
          <a:xfrm flipH="1">
            <a:off x="11032436" y="3814692"/>
            <a:ext cx="318052" cy="318052"/>
            <a:chOff x="586407" y="3738598"/>
            <a:chExt cx="318052" cy="318052"/>
          </a:xfrm>
        </p:grpSpPr>
        <p:sp>
          <p:nvSpPr>
            <p:cNvPr id="38" name="Oval 37">
              <a:extLst>
                <a:ext uri="{FF2B5EF4-FFF2-40B4-BE49-F238E27FC236}">
                  <a16:creationId xmlns:a16="http://schemas.microsoft.com/office/drawing/2014/main" id="{5C71842D-FC10-E904-8420-2ED6560BEF9C}"/>
                </a:ext>
              </a:extLst>
            </p:cNvPr>
            <p:cNvSpPr/>
            <p:nvPr/>
          </p:nvSpPr>
          <p:spPr>
            <a:xfrm>
              <a:off x="586407" y="3738598"/>
              <a:ext cx="318052" cy="318052"/>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dirty="0"/>
            </a:p>
          </p:txBody>
        </p:sp>
        <p:cxnSp>
          <p:nvCxnSpPr>
            <p:cNvPr id="39" name="Straight Connector 38">
              <a:extLst>
                <a:ext uri="{FF2B5EF4-FFF2-40B4-BE49-F238E27FC236}">
                  <a16:creationId xmlns:a16="http://schemas.microsoft.com/office/drawing/2014/main" id="{C7BFA325-7DAA-3266-9604-7B7058760D10}"/>
                </a:ext>
              </a:extLst>
            </p:cNvPr>
            <p:cNvCxnSpPr>
              <a:cxnSpLocks/>
            </p:cNvCxnSpPr>
            <p:nvPr/>
          </p:nvCxnSpPr>
          <p:spPr>
            <a:xfrm flipH="1">
              <a:off x="680627" y="3807129"/>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E3F455C4-B395-A422-C05C-4A33318EF919}"/>
                </a:ext>
              </a:extLst>
            </p:cNvPr>
            <p:cNvCxnSpPr>
              <a:cxnSpLocks/>
            </p:cNvCxnSpPr>
            <p:nvPr/>
          </p:nvCxnSpPr>
          <p:spPr>
            <a:xfrm flipH="1" flipV="1">
              <a:off x="680626" y="3890005"/>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2" name="TextBox 41">
            <a:extLst>
              <a:ext uri="{FF2B5EF4-FFF2-40B4-BE49-F238E27FC236}">
                <a16:creationId xmlns:a16="http://schemas.microsoft.com/office/drawing/2014/main" id="{2020DD54-1DF9-1176-1D2E-4F8CCD7A72AE}"/>
              </a:ext>
            </a:extLst>
          </p:cNvPr>
          <p:cNvSpPr txBox="1"/>
          <p:nvPr/>
        </p:nvSpPr>
        <p:spPr>
          <a:xfrm>
            <a:off x="2444074" y="539610"/>
            <a:ext cx="7303851" cy="307777"/>
          </a:xfrm>
          <a:prstGeom prst="rect">
            <a:avLst/>
          </a:prstGeom>
          <a:noFill/>
        </p:spPr>
        <p:txBody>
          <a:bodyPr wrap="square">
            <a:spAutoFit/>
          </a:bodyPr>
          <a:lstStyle/>
          <a:p>
            <a:pPr algn="ctr"/>
            <a:r>
              <a:rPr lang="en-US" sz="1400" i="1" dirty="0">
                <a:solidFill>
                  <a:schemeClr val="tx2">
                    <a:lumMod val="60000"/>
                    <a:lumOff val="40000"/>
                  </a:schemeClr>
                </a:solidFill>
              </a:rPr>
              <a:t>Select the arrows to know the methods for collecting feedback.</a:t>
            </a:r>
            <a:endParaRPr lang="en-UG" sz="1400" i="1" dirty="0">
              <a:solidFill>
                <a:schemeClr val="tx2">
                  <a:lumMod val="60000"/>
                  <a:lumOff val="40000"/>
                </a:schemeClr>
              </a:solidFill>
            </a:endParaRPr>
          </a:p>
        </p:txBody>
      </p:sp>
      <p:pic>
        <p:nvPicPr>
          <p:cNvPr id="2" name="Picture 2">
            <a:extLst>
              <a:ext uri="{FF2B5EF4-FFF2-40B4-BE49-F238E27FC236}">
                <a16:creationId xmlns:a16="http://schemas.microsoft.com/office/drawing/2014/main" id="{550310F8-C409-60B5-6930-813C2F1D89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7525" b="17525"/>
          <a:stretch/>
        </p:blipFill>
        <p:spPr bwMode="auto">
          <a:xfrm>
            <a:off x="3406026" y="1572879"/>
            <a:ext cx="4631664" cy="200654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B2D23F9D-288B-5355-8F39-9C5F6F5E9BB5}"/>
              </a:ext>
            </a:extLst>
          </p:cNvPr>
          <p:cNvSpPr txBox="1"/>
          <p:nvPr/>
        </p:nvSpPr>
        <p:spPr>
          <a:xfrm>
            <a:off x="1677230" y="3715981"/>
            <a:ext cx="6236804" cy="307777"/>
          </a:xfrm>
          <a:prstGeom prst="rect">
            <a:avLst/>
          </a:prstGeom>
          <a:noFill/>
        </p:spPr>
        <p:txBody>
          <a:bodyPr wrap="square">
            <a:spAutoFit/>
          </a:bodyPr>
          <a:lstStyle/>
          <a:p>
            <a:pPr marL="0" lvl="0" indent="0" rtl="0">
              <a:spcBef>
                <a:spcPts val="1300"/>
              </a:spcBef>
              <a:spcAft>
                <a:spcPts val="1000"/>
              </a:spcAft>
              <a:buNone/>
            </a:pPr>
            <a:r>
              <a:rPr lang="en-US" sz="1400" b="1" dirty="0">
                <a:solidFill>
                  <a:schemeClr val="dk1"/>
                </a:solidFill>
                <a:latin typeface="+mj-lt"/>
                <a:ea typeface="Roboto"/>
                <a:cs typeface="Roboto"/>
                <a:sym typeface="Roboto"/>
              </a:rPr>
              <a:t>In-App Feedback Tools</a:t>
            </a:r>
            <a:endParaRPr lang="en-US" sz="1400" b="1" dirty="0">
              <a:latin typeface="+mj-lt"/>
              <a:ea typeface="Roboto"/>
              <a:cs typeface="Roboto"/>
              <a:sym typeface="Roboto"/>
            </a:endParaRPr>
          </a:p>
        </p:txBody>
      </p:sp>
      <p:sp>
        <p:nvSpPr>
          <p:cNvPr id="6" name="TextBox 5">
            <a:extLst>
              <a:ext uri="{FF2B5EF4-FFF2-40B4-BE49-F238E27FC236}">
                <a16:creationId xmlns:a16="http://schemas.microsoft.com/office/drawing/2014/main" id="{CFA5F5F1-73B2-3FD9-B935-E270092A617E}"/>
              </a:ext>
            </a:extLst>
          </p:cNvPr>
          <p:cNvSpPr txBox="1"/>
          <p:nvPr/>
        </p:nvSpPr>
        <p:spPr>
          <a:xfrm>
            <a:off x="1677230" y="4052456"/>
            <a:ext cx="8296107" cy="1569660"/>
          </a:xfrm>
          <a:prstGeom prst="rect">
            <a:avLst/>
          </a:prstGeom>
          <a:noFill/>
        </p:spPr>
        <p:txBody>
          <a:bodyPr wrap="square">
            <a:spAutoFit/>
          </a:bodyPr>
          <a:lstStyle/>
          <a:p>
            <a:r>
              <a:rPr lang="en-US" sz="1200" dirty="0"/>
              <a:t>In-app feedback tools are embedded directly into the software or system that users interact with, allowing them to provide real-time feedback during or immediately after using the tool.</a:t>
            </a:r>
          </a:p>
          <a:p>
            <a:endParaRPr lang="en-US" sz="1200" b="1" dirty="0"/>
          </a:p>
          <a:p>
            <a:r>
              <a:rPr lang="en-US" sz="1200" b="1" dirty="0"/>
              <a:t>How It Works:</a:t>
            </a:r>
            <a:r>
              <a:rPr lang="en-US" sz="1200" dirty="0"/>
              <a:t> Users are prompted to leave feedback within the application. This could be through pop-up surveys, thumbs-up/down icons, or feedback buttons located in key areas of the interface.</a:t>
            </a:r>
          </a:p>
          <a:p>
            <a:endParaRPr lang="en-US" sz="1200" b="1" dirty="0"/>
          </a:p>
          <a:p>
            <a:r>
              <a:rPr lang="en-US" sz="1200" b="1" dirty="0"/>
              <a:t>When to Use:</a:t>
            </a:r>
            <a:r>
              <a:rPr lang="en-US" sz="1200" dirty="0"/>
              <a:t> In-app feedback tools are most useful for real-time feedback on specific features, usability, or user experience within a platform or tool.</a:t>
            </a:r>
          </a:p>
        </p:txBody>
      </p:sp>
    </p:spTree>
    <p:extLst>
      <p:ext uri="{BB962C8B-B14F-4D97-AF65-F5344CB8AC3E}">
        <p14:creationId xmlns:p14="http://schemas.microsoft.com/office/powerpoint/2010/main" val="1778112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9CE73DC-4074-22A1-AAE2-011AF6FF9041}"/>
              </a:ext>
            </a:extLst>
          </p:cNvPr>
          <p:cNvSpPr/>
          <p:nvPr/>
        </p:nvSpPr>
        <p:spPr>
          <a:xfrm>
            <a:off x="1278152" y="1212558"/>
            <a:ext cx="9380591" cy="5344821"/>
          </a:xfrm>
          <a:prstGeom prst="rect">
            <a:avLst/>
          </a:prstGeom>
          <a:solidFill>
            <a:schemeClr val="bg1"/>
          </a:solidFill>
          <a:ln>
            <a:noFill/>
          </a:ln>
          <a:effectLst>
            <a:outerShdw blurRad="63500" sx="102000" sy="102000" algn="ctr" rotWithShape="0">
              <a:prstClr val="black">
                <a:alpha val="5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17" name="Rectangle: Rounded Corners 16">
            <a:extLst>
              <a:ext uri="{FF2B5EF4-FFF2-40B4-BE49-F238E27FC236}">
                <a16:creationId xmlns:a16="http://schemas.microsoft.com/office/drawing/2014/main" id="{8FCD8518-ECDF-BE11-77C2-785C89B79678}"/>
              </a:ext>
            </a:extLst>
          </p:cNvPr>
          <p:cNvSpPr/>
          <p:nvPr/>
        </p:nvSpPr>
        <p:spPr>
          <a:xfrm>
            <a:off x="4577276" y="954526"/>
            <a:ext cx="2306124" cy="511214"/>
          </a:xfrm>
          <a:prstGeom prst="roundRect">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2C9EC28D-6A5F-DAB5-1D75-6806B0810FEE}"/>
              </a:ext>
            </a:extLst>
          </p:cNvPr>
          <p:cNvSpPr txBox="1"/>
          <p:nvPr/>
        </p:nvSpPr>
        <p:spPr>
          <a:xfrm>
            <a:off x="4556284" y="1066256"/>
            <a:ext cx="2306124"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indent="0" algn="ctr">
              <a:buFont typeface="Arial" panose="020B0604020202020204" pitchFamily="34" charset="0"/>
              <a:buNone/>
            </a:pPr>
            <a:r>
              <a:rPr lang="en-US" sz="1400" b="1" dirty="0">
                <a:solidFill>
                  <a:schemeClr val="bg1"/>
                </a:solidFill>
                <a:latin typeface="+mj-lt"/>
                <a:cs typeface="Arial" panose="020B0604020202020204" pitchFamily="34" charset="0"/>
              </a:rPr>
              <a:t>Direct User Interviews</a:t>
            </a:r>
            <a:endParaRPr lang="en-US" sz="1400" b="1" dirty="0">
              <a:solidFill>
                <a:schemeClr val="bg1"/>
              </a:solidFill>
              <a:latin typeface="+mj-lt"/>
            </a:endParaRPr>
          </a:p>
        </p:txBody>
      </p:sp>
      <p:grpSp>
        <p:nvGrpSpPr>
          <p:cNvPr id="36" name="Group 35">
            <a:extLst>
              <a:ext uri="{FF2B5EF4-FFF2-40B4-BE49-F238E27FC236}">
                <a16:creationId xmlns:a16="http://schemas.microsoft.com/office/drawing/2014/main" id="{B9481C72-4093-9972-35FB-FD37DBFB8FA3}"/>
              </a:ext>
            </a:extLst>
          </p:cNvPr>
          <p:cNvGrpSpPr/>
          <p:nvPr/>
        </p:nvGrpSpPr>
        <p:grpSpPr>
          <a:xfrm>
            <a:off x="586407" y="3738598"/>
            <a:ext cx="318052" cy="318052"/>
            <a:chOff x="586407" y="3738598"/>
            <a:chExt cx="318052" cy="318052"/>
          </a:xfrm>
        </p:grpSpPr>
        <p:sp>
          <p:nvSpPr>
            <p:cNvPr id="5" name="Oval 4">
              <a:extLst>
                <a:ext uri="{FF2B5EF4-FFF2-40B4-BE49-F238E27FC236}">
                  <a16:creationId xmlns:a16="http://schemas.microsoft.com/office/drawing/2014/main" id="{5F31DE2B-F9EE-4465-7E36-768FC670AE52}"/>
                </a:ext>
              </a:extLst>
            </p:cNvPr>
            <p:cNvSpPr/>
            <p:nvPr/>
          </p:nvSpPr>
          <p:spPr>
            <a:xfrm>
              <a:off x="586407" y="3738598"/>
              <a:ext cx="318052" cy="318052"/>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dirty="0"/>
            </a:p>
          </p:txBody>
        </p:sp>
        <p:cxnSp>
          <p:nvCxnSpPr>
            <p:cNvPr id="21" name="Straight Connector 20">
              <a:extLst>
                <a:ext uri="{FF2B5EF4-FFF2-40B4-BE49-F238E27FC236}">
                  <a16:creationId xmlns:a16="http://schemas.microsoft.com/office/drawing/2014/main" id="{551207CE-4A4A-92F2-2A47-EE9C64E275A9}"/>
                </a:ext>
              </a:extLst>
            </p:cNvPr>
            <p:cNvCxnSpPr>
              <a:cxnSpLocks/>
            </p:cNvCxnSpPr>
            <p:nvPr/>
          </p:nvCxnSpPr>
          <p:spPr>
            <a:xfrm flipH="1">
              <a:off x="680627" y="3807129"/>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07F3696-870A-64B8-5769-1218266E6D8D}"/>
                </a:ext>
              </a:extLst>
            </p:cNvPr>
            <p:cNvCxnSpPr>
              <a:cxnSpLocks/>
            </p:cNvCxnSpPr>
            <p:nvPr/>
          </p:nvCxnSpPr>
          <p:spPr>
            <a:xfrm flipH="1" flipV="1">
              <a:off x="680626" y="3890005"/>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7" name="Group 36">
            <a:extLst>
              <a:ext uri="{FF2B5EF4-FFF2-40B4-BE49-F238E27FC236}">
                <a16:creationId xmlns:a16="http://schemas.microsoft.com/office/drawing/2014/main" id="{D8890C27-1EDB-EDB5-9582-AD1311138E91}"/>
              </a:ext>
            </a:extLst>
          </p:cNvPr>
          <p:cNvGrpSpPr/>
          <p:nvPr/>
        </p:nvGrpSpPr>
        <p:grpSpPr>
          <a:xfrm flipH="1">
            <a:off x="11032436" y="3814692"/>
            <a:ext cx="318052" cy="318052"/>
            <a:chOff x="586407" y="3738598"/>
            <a:chExt cx="318052" cy="318052"/>
          </a:xfrm>
        </p:grpSpPr>
        <p:sp>
          <p:nvSpPr>
            <p:cNvPr id="38" name="Oval 37">
              <a:extLst>
                <a:ext uri="{FF2B5EF4-FFF2-40B4-BE49-F238E27FC236}">
                  <a16:creationId xmlns:a16="http://schemas.microsoft.com/office/drawing/2014/main" id="{5C71842D-FC10-E904-8420-2ED6560BEF9C}"/>
                </a:ext>
              </a:extLst>
            </p:cNvPr>
            <p:cNvSpPr/>
            <p:nvPr/>
          </p:nvSpPr>
          <p:spPr>
            <a:xfrm>
              <a:off x="586407" y="3738598"/>
              <a:ext cx="318052" cy="318052"/>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dirty="0"/>
            </a:p>
          </p:txBody>
        </p:sp>
        <p:cxnSp>
          <p:nvCxnSpPr>
            <p:cNvPr id="39" name="Straight Connector 38">
              <a:extLst>
                <a:ext uri="{FF2B5EF4-FFF2-40B4-BE49-F238E27FC236}">
                  <a16:creationId xmlns:a16="http://schemas.microsoft.com/office/drawing/2014/main" id="{C7BFA325-7DAA-3266-9604-7B7058760D10}"/>
                </a:ext>
              </a:extLst>
            </p:cNvPr>
            <p:cNvCxnSpPr>
              <a:cxnSpLocks/>
            </p:cNvCxnSpPr>
            <p:nvPr/>
          </p:nvCxnSpPr>
          <p:spPr>
            <a:xfrm flipH="1">
              <a:off x="680627" y="3807129"/>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E3F455C4-B395-A422-C05C-4A33318EF919}"/>
                </a:ext>
              </a:extLst>
            </p:cNvPr>
            <p:cNvCxnSpPr>
              <a:cxnSpLocks/>
            </p:cNvCxnSpPr>
            <p:nvPr/>
          </p:nvCxnSpPr>
          <p:spPr>
            <a:xfrm flipH="1" flipV="1">
              <a:off x="680626" y="3890005"/>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2" name="TextBox 41">
            <a:extLst>
              <a:ext uri="{FF2B5EF4-FFF2-40B4-BE49-F238E27FC236}">
                <a16:creationId xmlns:a16="http://schemas.microsoft.com/office/drawing/2014/main" id="{2020DD54-1DF9-1176-1D2E-4F8CCD7A72AE}"/>
              </a:ext>
            </a:extLst>
          </p:cNvPr>
          <p:cNvSpPr txBox="1"/>
          <p:nvPr/>
        </p:nvSpPr>
        <p:spPr>
          <a:xfrm>
            <a:off x="2444074" y="539610"/>
            <a:ext cx="7303851" cy="307777"/>
          </a:xfrm>
          <a:prstGeom prst="rect">
            <a:avLst/>
          </a:prstGeom>
          <a:noFill/>
        </p:spPr>
        <p:txBody>
          <a:bodyPr wrap="square">
            <a:spAutoFit/>
          </a:bodyPr>
          <a:lstStyle/>
          <a:p>
            <a:pPr algn="ctr"/>
            <a:r>
              <a:rPr lang="en-US" sz="1400" i="1" dirty="0">
                <a:solidFill>
                  <a:schemeClr val="tx2">
                    <a:lumMod val="60000"/>
                    <a:lumOff val="40000"/>
                  </a:schemeClr>
                </a:solidFill>
              </a:rPr>
              <a:t>Select the arrows to know the methods for collecting feedback.</a:t>
            </a:r>
            <a:endParaRPr lang="en-UG" sz="1400" i="1" dirty="0">
              <a:solidFill>
                <a:schemeClr val="tx2">
                  <a:lumMod val="60000"/>
                  <a:lumOff val="40000"/>
                </a:schemeClr>
              </a:solidFill>
            </a:endParaRPr>
          </a:p>
        </p:txBody>
      </p:sp>
      <p:pic>
        <p:nvPicPr>
          <p:cNvPr id="2" name="Picture 2">
            <a:extLst>
              <a:ext uri="{FF2B5EF4-FFF2-40B4-BE49-F238E27FC236}">
                <a16:creationId xmlns:a16="http://schemas.microsoft.com/office/drawing/2014/main" id="{760C48D9-1A75-909C-1789-468158EF74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7525" b="17525"/>
          <a:stretch/>
        </p:blipFill>
        <p:spPr bwMode="auto">
          <a:xfrm>
            <a:off x="3406026" y="1572879"/>
            <a:ext cx="4631664" cy="200654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F77CC44-4C65-DDBB-3D78-D0AEDE69AAAB}"/>
              </a:ext>
            </a:extLst>
          </p:cNvPr>
          <p:cNvSpPr txBox="1"/>
          <p:nvPr/>
        </p:nvSpPr>
        <p:spPr>
          <a:xfrm>
            <a:off x="1677230" y="3715981"/>
            <a:ext cx="6236804" cy="307777"/>
          </a:xfrm>
          <a:prstGeom prst="rect">
            <a:avLst/>
          </a:prstGeom>
          <a:noFill/>
        </p:spPr>
        <p:txBody>
          <a:bodyPr wrap="square">
            <a:spAutoFit/>
          </a:bodyPr>
          <a:lstStyle/>
          <a:p>
            <a:pPr marL="0" lvl="0" indent="0" rtl="0">
              <a:spcBef>
                <a:spcPts val="1300"/>
              </a:spcBef>
              <a:spcAft>
                <a:spcPts val="1000"/>
              </a:spcAft>
              <a:buNone/>
            </a:pPr>
            <a:r>
              <a:rPr lang="en-US" sz="1400" b="1" dirty="0"/>
              <a:t>Direct User Interviews</a:t>
            </a:r>
            <a:endParaRPr lang="en-US" sz="1400" b="1" dirty="0">
              <a:latin typeface="+mj-lt"/>
              <a:ea typeface="Roboto"/>
              <a:cs typeface="Roboto"/>
              <a:sym typeface="Roboto"/>
            </a:endParaRPr>
          </a:p>
        </p:txBody>
      </p:sp>
      <p:sp>
        <p:nvSpPr>
          <p:cNvPr id="6" name="TextBox 5">
            <a:extLst>
              <a:ext uri="{FF2B5EF4-FFF2-40B4-BE49-F238E27FC236}">
                <a16:creationId xmlns:a16="http://schemas.microsoft.com/office/drawing/2014/main" id="{91B8AE48-7676-CEAB-2F81-6D53A5CB19D8}"/>
              </a:ext>
            </a:extLst>
          </p:cNvPr>
          <p:cNvSpPr txBox="1"/>
          <p:nvPr/>
        </p:nvSpPr>
        <p:spPr>
          <a:xfrm>
            <a:off x="1677230" y="4099824"/>
            <a:ext cx="8296107" cy="1938992"/>
          </a:xfrm>
          <a:prstGeom prst="rect">
            <a:avLst/>
          </a:prstGeom>
          <a:noFill/>
        </p:spPr>
        <p:txBody>
          <a:bodyPr wrap="square">
            <a:spAutoFit/>
          </a:bodyPr>
          <a:lstStyle/>
          <a:p>
            <a:r>
              <a:rPr lang="en-US" sz="1200" dirty="0"/>
              <a:t>Direct interviews with users provide the most in-depth form of feedback, allowing for detailed conversations about their experiences. This method is more time-consuming but offers valuable qualitative insights that can’t be captured through other methods.</a:t>
            </a:r>
          </a:p>
          <a:p>
            <a:endParaRPr lang="en-US" sz="1200" b="1" dirty="0"/>
          </a:p>
          <a:p>
            <a:r>
              <a:rPr lang="en-US" sz="1200" b="1" dirty="0"/>
              <a:t>How It Works:</a:t>
            </a:r>
            <a:r>
              <a:rPr lang="en-US" sz="1200" dirty="0"/>
              <a:t> Interviews are conducted one-on-one, either in person or virtually, and usually last around 30 minutes to an hour. The interviewer asks a series of open-ended questions, encouraging the user to share their experiences, opinions, and suggestions in detail.</a:t>
            </a:r>
          </a:p>
          <a:p>
            <a:endParaRPr lang="en-US" sz="1200" dirty="0"/>
          </a:p>
          <a:p>
            <a:r>
              <a:rPr lang="en-US" sz="1200" b="1" dirty="0"/>
              <a:t>When to Use:</a:t>
            </a:r>
            <a:r>
              <a:rPr lang="en-US" sz="1200" dirty="0"/>
              <a:t> Direct interviews are best for gathering detailed insights, especially when understanding complex issues or user experiences that can’t be fully captured through surveys or group discussions.</a:t>
            </a:r>
          </a:p>
        </p:txBody>
      </p:sp>
      <p:sp>
        <p:nvSpPr>
          <p:cNvPr id="7" name="Rectangle 6">
            <a:extLst>
              <a:ext uri="{FF2B5EF4-FFF2-40B4-BE49-F238E27FC236}">
                <a16:creationId xmlns:a16="http://schemas.microsoft.com/office/drawing/2014/main" id="{797B7A9E-CD21-2652-FA0C-6E72ABFDF559}"/>
              </a:ext>
            </a:extLst>
          </p:cNvPr>
          <p:cNvSpPr/>
          <p:nvPr/>
        </p:nvSpPr>
        <p:spPr>
          <a:xfrm>
            <a:off x="1278152" y="6444791"/>
            <a:ext cx="9380591" cy="413210"/>
          </a:xfrm>
          <a:prstGeom prst="rect">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CONTINUE</a:t>
            </a:r>
            <a:endParaRPr lang="en-UG" dirty="0"/>
          </a:p>
        </p:txBody>
      </p:sp>
    </p:spTree>
    <p:extLst>
      <p:ext uri="{BB962C8B-B14F-4D97-AF65-F5344CB8AC3E}">
        <p14:creationId xmlns:p14="http://schemas.microsoft.com/office/powerpoint/2010/main" val="20908998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8">
            <a:extLst>
              <a:ext uri="{FF2B5EF4-FFF2-40B4-BE49-F238E27FC236}">
                <a16:creationId xmlns:a16="http://schemas.microsoft.com/office/drawing/2014/main" id="{74BD23BB-2B1F-E83D-DC49-2AAA9B203D42}"/>
              </a:ext>
            </a:extLst>
          </p:cNvPr>
          <p:cNvSpPr txBox="1">
            <a:spLocks/>
          </p:cNvSpPr>
          <p:nvPr/>
        </p:nvSpPr>
        <p:spPr>
          <a:xfrm>
            <a:off x="967368" y="688756"/>
            <a:ext cx="5907565"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b="1" dirty="0">
                <a:solidFill>
                  <a:srgbClr val="01AFE6"/>
                </a:solidFill>
                <a:latin typeface="+mj-lt"/>
                <a:cs typeface="Arial" panose="020B0604020202020204" pitchFamily="34" charset="0"/>
              </a:rPr>
              <a:t>Analyzing Feedback</a:t>
            </a:r>
            <a:endParaRPr lang="en-US" sz="1800" b="1" dirty="0">
              <a:solidFill>
                <a:srgbClr val="01AFE6"/>
              </a:solidFill>
              <a:latin typeface="+mj-lt"/>
            </a:endParaRPr>
          </a:p>
        </p:txBody>
      </p:sp>
      <p:sp>
        <p:nvSpPr>
          <p:cNvPr id="5" name="TextBox 4">
            <a:extLst>
              <a:ext uri="{FF2B5EF4-FFF2-40B4-BE49-F238E27FC236}">
                <a16:creationId xmlns:a16="http://schemas.microsoft.com/office/drawing/2014/main" id="{7C17DC9C-213B-4A36-CEE1-17C86AFFD9C6}"/>
              </a:ext>
            </a:extLst>
          </p:cNvPr>
          <p:cNvSpPr txBox="1"/>
          <p:nvPr/>
        </p:nvSpPr>
        <p:spPr>
          <a:xfrm>
            <a:off x="967368" y="1112618"/>
            <a:ext cx="10054064" cy="1477328"/>
          </a:xfrm>
          <a:prstGeom prst="rect">
            <a:avLst/>
          </a:prstGeom>
          <a:noFill/>
        </p:spPr>
        <p:txBody>
          <a:bodyPr wrap="square" lIns="91440" tIns="45720" rIns="91440" bIns="45720" anchor="t">
            <a:spAutoFit/>
          </a:bodyPr>
          <a:lstStyle/>
          <a:p>
            <a:r>
              <a:rPr lang="en-US" dirty="0"/>
              <a:t>Once feedback is collected through various methods like surveys, focus groups, or in-app tools, the next crucial step is to analyze the data. Analyzing feedback helps identify trends, gaps, and areas for improvement within your change management initiatives. This process allows you to turn user insights into actionable steps that refine your change strategies and improve overall outcomes. </a:t>
            </a:r>
          </a:p>
        </p:txBody>
      </p:sp>
      <p:sp>
        <p:nvSpPr>
          <p:cNvPr id="4" name="TextBox 3">
            <a:extLst>
              <a:ext uri="{FF2B5EF4-FFF2-40B4-BE49-F238E27FC236}">
                <a16:creationId xmlns:a16="http://schemas.microsoft.com/office/drawing/2014/main" id="{3BCF5E4E-32D0-21D8-B123-A3B3BE4AA544}"/>
              </a:ext>
            </a:extLst>
          </p:cNvPr>
          <p:cNvSpPr txBox="1"/>
          <p:nvPr/>
        </p:nvSpPr>
        <p:spPr>
          <a:xfrm>
            <a:off x="989946" y="2755568"/>
            <a:ext cx="8537876" cy="307777"/>
          </a:xfrm>
          <a:prstGeom prst="rect">
            <a:avLst/>
          </a:prstGeom>
          <a:noFill/>
        </p:spPr>
        <p:txBody>
          <a:bodyPr wrap="square">
            <a:spAutoFit/>
          </a:bodyPr>
          <a:lstStyle/>
          <a:p>
            <a:r>
              <a:rPr lang="en-US" sz="1400" i="1" dirty="0">
                <a:solidFill>
                  <a:schemeClr val="tx2">
                    <a:lumMod val="60000"/>
                    <a:lumOff val="40000"/>
                  </a:schemeClr>
                </a:solidFill>
              </a:rPr>
              <a:t>Select the tabs to know about key techniques and steps for analyzing feedback.</a:t>
            </a:r>
            <a:endParaRPr lang="en-UG" sz="1400" i="1" dirty="0">
              <a:solidFill>
                <a:schemeClr val="tx2">
                  <a:lumMod val="60000"/>
                  <a:lumOff val="40000"/>
                </a:schemeClr>
              </a:solidFill>
            </a:endParaRPr>
          </a:p>
        </p:txBody>
      </p:sp>
      <p:sp>
        <p:nvSpPr>
          <p:cNvPr id="6" name="Rectangle 5">
            <a:extLst>
              <a:ext uri="{FF2B5EF4-FFF2-40B4-BE49-F238E27FC236}">
                <a16:creationId xmlns:a16="http://schemas.microsoft.com/office/drawing/2014/main" id="{909E94AF-700E-1F8C-B672-7F4A37E97048}"/>
              </a:ext>
            </a:extLst>
          </p:cNvPr>
          <p:cNvSpPr/>
          <p:nvPr/>
        </p:nvSpPr>
        <p:spPr>
          <a:xfrm>
            <a:off x="617413" y="3270956"/>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077C58E-B872-D2FA-7B8A-B34E689C011A}"/>
              </a:ext>
            </a:extLst>
          </p:cNvPr>
          <p:cNvSpPr/>
          <p:nvPr/>
        </p:nvSpPr>
        <p:spPr>
          <a:xfrm>
            <a:off x="2731912" y="3276755"/>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BB53B58-28AB-ECE9-9A2D-F045CF983B2A}"/>
              </a:ext>
            </a:extLst>
          </p:cNvPr>
          <p:cNvSpPr/>
          <p:nvPr/>
        </p:nvSpPr>
        <p:spPr>
          <a:xfrm>
            <a:off x="4846411" y="3270955"/>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45CB156-0EE6-B69E-465D-35F35FDE9F74}"/>
              </a:ext>
            </a:extLst>
          </p:cNvPr>
          <p:cNvSpPr/>
          <p:nvPr/>
        </p:nvSpPr>
        <p:spPr>
          <a:xfrm>
            <a:off x="6972199" y="3270954"/>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ACCFDA3-9A9C-EDF4-66A9-3E768CBECBEA}"/>
              </a:ext>
            </a:extLst>
          </p:cNvPr>
          <p:cNvSpPr/>
          <p:nvPr/>
        </p:nvSpPr>
        <p:spPr>
          <a:xfrm>
            <a:off x="9075409" y="3270954"/>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 Placeholder 8">
            <a:extLst>
              <a:ext uri="{FF2B5EF4-FFF2-40B4-BE49-F238E27FC236}">
                <a16:creationId xmlns:a16="http://schemas.microsoft.com/office/drawing/2014/main" id="{8D14FDB8-AFDA-C505-522B-471B11FB2CCE}"/>
              </a:ext>
            </a:extLst>
          </p:cNvPr>
          <p:cNvSpPr txBox="1">
            <a:spLocks/>
          </p:cNvSpPr>
          <p:nvPr/>
        </p:nvSpPr>
        <p:spPr>
          <a:xfrm>
            <a:off x="707725" y="3447279"/>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Identify Trends</a:t>
            </a:r>
            <a:endParaRPr lang="en-US" sz="1400" b="1" dirty="0">
              <a:latin typeface="+mj-lt"/>
            </a:endParaRPr>
          </a:p>
        </p:txBody>
      </p:sp>
      <p:sp>
        <p:nvSpPr>
          <p:cNvPr id="12" name="Text Placeholder 8">
            <a:extLst>
              <a:ext uri="{FF2B5EF4-FFF2-40B4-BE49-F238E27FC236}">
                <a16:creationId xmlns:a16="http://schemas.microsoft.com/office/drawing/2014/main" id="{720F985E-3971-71B0-7472-464A9693573A}"/>
              </a:ext>
            </a:extLst>
          </p:cNvPr>
          <p:cNvSpPr txBox="1">
            <a:spLocks/>
          </p:cNvSpPr>
          <p:nvPr/>
        </p:nvSpPr>
        <p:spPr>
          <a:xfrm>
            <a:off x="2810935" y="3447288"/>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Spot the Gaps</a:t>
            </a:r>
            <a:endParaRPr lang="en-US" sz="1400" b="1" dirty="0">
              <a:latin typeface="+mj-lt"/>
            </a:endParaRPr>
          </a:p>
        </p:txBody>
      </p:sp>
      <p:sp>
        <p:nvSpPr>
          <p:cNvPr id="13" name="Text Placeholder 8">
            <a:extLst>
              <a:ext uri="{FF2B5EF4-FFF2-40B4-BE49-F238E27FC236}">
                <a16:creationId xmlns:a16="http://schemas.microsoft.com/office/drawing/2014/main" id="{62E6872C-44A9-DC78-E711-ECA7AF1994BF}"/>
              </a:ext>
            </a:extLst>
          </p:cNvPr>
          <p:cNvSpPr txBox="1">
            <a:spLocks/>
          </p:cNvSpPr>
          <p:nvPr/>
        </p:nvSpPr>
        <p:spPr>
          <a:xfrm>
            <a:off x="4912835" y="3401561"/>
            <a:ext cx="211971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Prioritize Areas of Improvement</a:t>
            </a:r>
            <a:endParaRPr lang="en-US" sz="1400" b="1" dirty="0">
              <a:latin typeface="+mj-lt"/>
            </a:endParaRPr>
          </a:p>
        </p:txBody>
      </p:sp>
      <p:sp>
        <p:nvSpPr>
          <p:cNvPr id="14" name="Text Placeholder 8">
            <a:extLst>
              <a:ext uri="{FF2B5EF4-FFF2-40B4-BE49-F238E27FC236}">
                <a16:creationId xmlns:a16="http://schemas.microsoft.com/office/drawing/2014/main" id="{FC5E9C64-0860-39AB-86F8-0D6F6EE35B41}"/>
              </a:ext>
            </a:extLst>
          </p:cNvPr>
          <p:cNvSpPr txBox="1">
            <a:spLocks/>
          </p:cNvSpPr>
          <p:nvPr/>
        </p:nvSpPr>
        <p:spPr>
          <a:xfrm>
            <a:off x="6939631" y="3424420"/>
            <a:ext cx="2168346"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Drive Actionable Insights</a:t>
            </a:r>
            <a:endParaRPr lang="en-US" sz="1400" b="1" dirty="0">
              <a:latin typeface="+mj-lt"/>
            </a:endParaRPr>
          </a:p>
        </p:txBody>
      </p:sp>
      <p:sp>
        <p:nvSpPr>
          <p:cNvPr id="15" name="Text Placeholder 8">
            <a:extLst>
              <a:ext uri="{FF2B5EF4-FFF2-40B4-BE49-F238E27FC236}">
                <a16:creationId xmlns:a16="http://schemas.microsoft.com/office/drawing/2014/main" id="{E4AD0CF9-4B9B-5E59-4ED7-726BB7E80144}"/>
              </a:ext>
            </a:extLst>
          </p:cNvPr>
          <p:cNvSpPr txBox="1">
            <a:spLocks/>
          </p:cNvSpPr>
          <p:nvPr/>
        </p:nvSpPr>
        <p:spPr>
          <a:xfrm>
            <a:off x="8946456" y="3447279"/>
            <a:ext cx="238369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Compare Feedback</a:t>
            </a:r>
            <a:endParaRPr lang="en-US" sz="1400" b="1" dirty="0">
              <a:latin typeface="+mj-lt"/>
            </a:endParaRPr>
          </a:p>
        </p:txBody>
      </p:sp>
    </p:spTree>
    <p:extLst>
      <p:ext uri="{BB962C8B-B14F-4D97-AF65-F5344CB8AC3E}">
        <p14:creationId xmlns:p14="http://schemas.microsoft.com/office/powerpoint/2010/main" val="13553143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9AD15C-EBB6-D6EE-8858-A6076FDDB7E1}"/>
              </a:ext>
            </a:extLst>
          </p:cNvPr>
          <p:cNvSpPr/>
          <p:nvPr/>
        </p:nvSpPr>
        <p:spPr>
          <a:xfrm>
            <a:off x="628701" y="1177021"/>
            <a:ext cx="10583784" cy="5277279"/>
          </a:xfrm>
          <a:prstGeom prst="rect">
            <a:avLst/>
          </a:prstGeom>
          <a:solidFill>
            <a:schemeClr val="bg1"/>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C40658A-7F5B-C47D-B0F7-0F5E13CC1578}"/>
              </a:ext>
            </a:extLst>
          </p:cNvPr>
          <p:cNvSpPr txBox="1"/>
          <p:nvPr/>
        </p:nvSpPr>
        <p:spPr>
          <a:xfrm>
            <a:off x="979515" y="2343320"/>
            <a:ext cx="9756218" cy="3416320"/>
          </a:xfrm>
          <a:prstGeom prst="rect">
            <a:avLst/>
          </a:prstGeom>
          <a:noFill/>
        </p:spPr>
        <p:txBody>
          <a:bodyPr wrap="square">
            <a:spAutoFit/>
          </a:bodyPr>
          <a:lstStyle/>
          <a:p>
            <a:r>
              <a:rPr lang="en-US" dirty="0"/>
              <a:t>One of the most valuable insights gained from feedback is the ability to identify trends over time. These trends highlight recurring themes, common user experiences, and patterns that may affect the success of your change management initiatives.</a:t>
            </a:r>
          </a:p>
          <a:p>
            <a:endParaRPr lang="en-US" dirty="0"/>
          </a:p>
          <a:p>
            <a:r>
              <a:rPr lang="en-US" b="1" dirty="0"/>
              <a:t>How to Analyze Trends:</a:t>
            </a:r>
            <a:endParaRPr lang="en-US" dirty="0"/>
          </a:p>
          <a:p>
            <a:pPr marL="742950" lvl="1" indent="-285750">
              <a:buFont typeface="Arial" panose="020B0604020202020204" pitchFamily="34" charset="0"/>
              <a:buChar char="•"/>
            </a:pPr>
            <a:r>
              <a:rPr lang="en-US" dirty="0"/>
              <a:t>Look for frequently mentioned topics or concerns across multiple feedback sources (e.g., common user frustrations, consistently positive feedback).</a:t>
            </a:r>
          </a:p>
          <a:p>
            <a:pPr marL="742950" lvl="1" indent="-285750">
              <a:buFont typeface="Arial" panose="020B0604020202020204" pitchFamily="34" charset="0"/>
              <a:buChar char="•"/>
            </a:pPr>
            <a:r>
              <a:rPr lang="en-US" dirty="0"/>
              <a:t>Categorize feedback into major themes like usability, communication, training, or tool performance.</a:t>
            </a:r>
          </a:p>
          <a:p>
            <a:pPr marL="742950" lvl="1" indent="-285750">
              <a:buFont typeface="Arial" panose="020B0604020202020204" pitchFamily="34" charset="0"/>
              <a:buChar char="•"/>
            </a:pPr>
            <a:r>
              <a:rPr lang="en-US" dirty="0"/>
              <a:t>Use visualization tools like graphs or word clouds to quickly identify recurring keywords or issues.</a:t>
            </a:r>
          </a:p>
        </p:txBody>
      </p:sp>
      <p:sp>
        <p:nvSpPr>
          <p:cNvPr id="2" name="TextBox 1">
            <a:extLst>
              <a:ext uri="{FF2B5EF4-FFF2-40B4-BE49-F238E27FC236}">
                <a16:creationId xmlns:a16="http://schemas.microsoft.com/office/drawing/2014/main" id="{6CC56754-DA82-B504-A02B-7B0D4083D50B}"/>
              </a:ext>
            </a:extLst>
          </p:cNvPr>
          <p:cNvSpPr txBox="1"/>
          <p:nvPr/>
        </p:nvSpPr>
        <p:spPr>
          <a:xfrm>
            <a:off x="1972079" y="667194"/>
            <a:ext cx="8537876" cy="307777"/>
          </a:xfrm>
          <a:prstGeom prst="rect">
            <a:avLst/>
          </a:prstGeom>
          <a:noFill/>
        </p:spPr>
        <p:txBody>
          <a:bodyPr wrap="square">
            <a:spAutoFit/>
          </a:bodyPr>
          <a:lstStyle/>
          <a:p>
            <a:r>
              <a:rPr lang="en-US" sz="1400" i="1" dirty="0">
                <a:solidFill>
                  <a:schemeClr val="tx2">
                    <a:lumMod val="60000"/>
                    <a:lumOff val="40000"/>
                  </a:schemeClr>
                </a:solidFill>
              </a:rPr>
              <a:t>Select the tabs to know about key techniques and steps for analyzing feedback.</a:t>
            </a:r>
            <a:endParaRPr lang="en-UG" sz="1400" i="1" dirty="0">
              <a:solidFill>
                <a:schemeClr val="tx2">
                  <a:lumMod val="60000"/>
                  <a:lumOff val="40000"/>
                </a:schemeClr>
              </a:solidFill>
            </a:endParaRPr>
          </a:p>
        </p:txBody>
      </p:sp>
      <p:sp>
        <p:nvSpPr>
          <p:cNvPr id="4" name="Rectangle 3">
            <a:extLst>
              <a:ext uri="{FF2B5EF4-FFF2-40B4-BE49-F238E27FC236}">
                <a16:creationId xmlns:a16="http://schemas.microsoft.com/office/drawing/2014/main" id="{551B4DDC-6B31-2092-0262-8045AA3E340F}"/>
              </a:ext>
            </a:extLst>
          </p:cNvPr>
          <p:cNvSpPr/>
          <p:nvPr/>
        </p:nvSpPr>
        <p:spPr>
          <a:xfrm>
            <a:off x="2743200" y="1182822"/>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BF92D29-DEAC-CF76-77E4-8D83AB319203}"/>
              </a:ext>
            </a:extLst>
          </p:cNvPr>
          <p:cNvSpPr/>
          <p:nvPr/>
        </p:nvSpPr>
        <p:spPr>
          <a:xfrm>
            <a:off x="4857699" y="1177022"/>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5DAE087-5BB8-6397-AA72-F04C6C33236F}"/>
              </a:ext>
            </a:extLst>
          </p:cNvPr>
          <p:cNvSpPr/>
          <p:nvPr/>
        </p:nvSpPr>
        <p:spPr>
          <a:xfrm>
            <a:off x="6983487" y="1177021"/>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BAE1D4A-94E9-2189-4A5A-271530AD1B61}"/>
              </a:ext>
            </a:extLst>
          </p:cNvPr>
          <p:cNvSpPr/>
          <p:nvPr/>
        </p:nvSpPr>
        <p:spPr>
          <a:xfrm>
            <a:off x="9086697" y="1177021"/>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Placeholder 8">
            <a:extLst>
              <a:ext uri="{FF2B5EF4-FFF2-40B4-BE49-F238E27FC236}">
                <a16:creationId xmlns:a16="http://schemas.microsoft.com/office/drawing/2014/main" id="{E53AC2D1-CB7B-2C1F-1D83-AC170496447D}"/>
              </a:ext>
            </a:extLst>
          </p:cNvPr>
          <p:cNvSpPr txBox="1">
            <a:spLocks/>
          </p:cNvSpPr>
          <p:nvPr/>
        </p:nvSpPr>
        <p:spPr>
          <a:xfrm>
            <a:off x="719013" y="1353346"/>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Identify Trends</a:t>
            </a:r>
            <a:endParaRPr lang="en-US" sz="1400" b="1" dirty="0">
              <a:latin typeface="+mj-lt"/>
            </a:endParaRPr>
          </a:p>
        </p:txBody>
      </p:sp>
      <p:sp>
        <p:nvSpPr>
          <p:cNvPr id="14" name="Text Placeholder 8">
            <a:extLst>
              <a:ext uri="{FF2B5EF4-FFF2-40B4-BE49-F238E27FC236}">
                <a16:creationId xmlns:a16="http://schemas.microsoft.com/office/drawing/2014/main" id="{FB21D1D6-61C0-7489-273F-9BF9A7BD89FD}"/>
              </a:ext>
            </a:extLst>
          </p:cNvPr>
          <p:cNvSpPr txBox="1">
            <a:spLocks/>
          </p:cNvSpPr>
          <p:nvPr/>
        </p:nvSpPr>
        <p:spPr>
          <a:xfrm>
            <a:off x="2822223" y="1353355"/>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Spot the Gaps</a:t>
            </a:r>
            <a:endParaRPr lang="en-US" sz="1400" b="1" dirty="0">
              <a:latin typeface="+mj-lt"/>
            </a:endParaRPr>
          </a:p>
        </p:txBody>
      </p:sp>
      <p:sp>
        <p:nvSpPr>
          <p:cNvPr id="15" name="Text Placeholder 8">
            <a:extLst>
              <a:ext uri="{FF2B5EF4-FFF2-40B4-BE49-F238E27FC236}">
                <a16:creationId xmlns:a16="http://schemas.microsoft.com/office/drawing/2014/main" id="{368C54DA-2589-E0F8-7C3F-1FEE8FCDA00D}"/>
              </a:ext>
            </a:extLst>
          </p:cNvPr>
          <p:cNvSpPr txBox="1">
            <a:spLocks/>
          </p:cNvSpPr>
          <p:nvPr/>
        </p:nvSpPr>
        <p:spPr>
          <a:xfrm>
            <a:off x="4924123" y="1307628"/>
            <a:ext cx="211971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Prioritize Areas of Improvement</a:t>
            </a:r>
            <a:endParaRPr lang="en-US" sz="1400" b="1" dirty="0">
              <a:latin typeface="+mj-lt"/>
            </a:endParaRPr>
          </a:p>
        </p:txBody>
      </p:sp>
      <p:sp>
        <p:nvSpPr>
          <p:cNvPr id="22" name="Text Placeholder 8">
            <a:extLst>
              <a:ext uri="{FF2B5EF4-FFF2-40B4-BE49-F238E27FC236}">
                <a16:creationId xmlns:a16="http://schemas.microsoft.com/office/drawing/2014/main" id="{6128DE1A-A2F9-9994-515E-A57A1F809C47}"/>
              </a:ext>
            </a:extLst>
          </p:cNvPr>
          <p:cNvSpPr txBox="1">
            <a:spLocks/>
          </p:cNvSpPr>
          <p:nvPr/>
        </p:nvSpPr>
        <p:spPr>
          <a:xfrm>
            <a:off x="6950919" y="1330487"/>
            <a:ext cx="2168346"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Drive Actionable Insights</a:t>
            </a:r>
            <a:endParaRPr lang="en-US" sz="1400" b="1" dirty="0">
              <a:latin typeface="+mj-lt"/>
            </a:endParaRPr>
          </a:p>
        </p:txBody>
      </p:sp>
      <p:sp>
        <p:nvSpPr>
          <p:cNvPr id="23" name="Text Placeholder 8">
            <a:extLst>
              <a:ext uri="{FF2B5EF4-FFF2-40B4-BE49-F238E27FC236}">
                <a16:creationId xmlns:a16="http://schemas.microsoft.com/office/drawing/2014/main" id="{FC21346B-229A-D69C-E37C-00EE5D66E5AC}"/>
              </a:ext>
            </a:extLst>
          </p:cNvPr>
          <p:cNvSpPr txBox="1">
            <a:spLocks/>
          </p:cNvSpPr>
          <p:nvPr/>
        </p:nvSpPr>
        <p:spPr>
          <a:xfrm>
            <a:off x="8957744" y="1353346"/>
            <a:ext cx="238369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Compare Feedback</a:t>
            </a:r>
            <a:endParaRPr lang="en-US" sz="1400" b="1" dirty="0">
              <a:latin typeface="+mj-lt"/>
            </a:endParaRPr>
          </a:p>
        </p:txBody>
      </p:sp>
    </p:spTree>
    <p:extLst>
      <p:ext uri="{BB962C8B-B14F-4D97-AF65-F5344CB8AC3E}">
        <p14:creationId xmlns:p14="http://schemas.microsoft.com/office/powerpoint/2010/main" val="32795521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9AD15C-EBB6-D6EE-8858-A6076FDDB7E1}"/>
              </a:ext>
            </a:extLst>
          </p:cNvPr>
          <p:cNvSpPr/>
          <p:nvPr/>
        </p:nvSpPr>
        <p:spPr>
          <a:xfrm>
            <a:off x="628701" y="1177021"/>
            <a:ext cx="10583784" cy="5277279"/>
          </a:xfrm>
          <a:prstGeom prst="rect">
            <a:avLst/>
          </a:prstGeom>
          <a:solidFill>
            <a:schemeClr val="bg1"/>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C40658A-7F5B-C47D-B0F7-0F5E13CC1578}"/>
              </a:ext>
            </a:extLst>
          </p:cNvPr>
          <p:cNvSpPr txBox="1"/>
          <p:nvPr/>
        </p:nvSpPr>
        <p:spPr>
          <a:xfrm>
            <a:off x="979515" y="2343320"/>
            <a:ext cx="9756218" cy="3970318"/>
          </a:xfrm>
          <a:prstGeom prst="rect">
            <a:avLst/>
          </a:prstGeom>
          <a:noFill/>
        </p:spPr>
        <p:txBody>
          <a:bodyPr wrap="square">
            <a:spAutoFit/>
          </a:bodyPr>
          <a:lstStyle/>
          <a:p>
            <a:r>
              <a:rPr lang="en-US" dirty="0"/>
              <a:t>Gaps in feedback highlight areas where expectations are not being met or where critical information may be missing. Spotting these gaps helps you understand the disconnect between the change initiative’s intended outcomes and the actual user experience.</a:t>
            </a:r>
          </a:p>
          <a:p>
            <a:endParaRPr lang="en-US" dirty="0"/>
          </a:p>
          <a:p>
            <a:r>
              <a:rPr lang="en-US" b="1" dirty="0"/>
              <a:t>How to Identify Gaps:</a:t>
            </a:r>
            <a:endParaRPr lang="en-US" dirty="0"/>
          </a:p>
          <a:p>
            <a:pPr marL="742950" lvl="1" indent="-285750">
              <a:buFont typeface="Arial" panose="020B0604020202020204" pitchFamily="34" charset="0"/>
              <a:buChar char="•"/>
            </a:pPr>
            <a:r>
              <a:rPr lang="en-US" dirty="0"/>
              <a:t>Compare feedback with your change management goals. Are there areas where users are struggling that were not anticipated?</a:t>
            </a:r>
          </a:p>
          <a:p>
            <a:pPr marL="742950" lvl="1" indent="-285750">
              <a:buFont typeface="Arial" panose="020B0604020202020204" pitchFamily="34" charset="0"/>
              <a:buChar char="•"/>
            </a:pPr>
            <a:r>
              <a:rPr lang="en-US" dirty="0"/>
              <a:t>Look for low engagement rates in specific feedback channels (e.g., a lack of feedback in certain areas may indicate that users are disengaged or uninformed).</a:t>
            </a:r>
          </a:p>
          <a:p>
            <a:pPr marL="742950" lvl="1" indent="-285750">
              <a:buFont typeface="Arial" panose="020B0604020202020204" pitchFamily="34" charset="0"/>
              <a:buChar char="•"/>
            </a:pPr>
            <a:r>
              <a:rPr lang="en-US" dirty="0"/>
              <a:t>Identify any feedback topics that you expected to receive but didn’t. This could point to communication breakdowns or overlooked aspects of the change process.</a:t>
            </a:r>
          </a:p>
        </p:txBody>
      </p:sp>
      <p:sp>
        <p:nvSpPr>
          <p:cNvPr id="2" name="TextBox 1">
            <a:extLst>
              <a:ext uri="{FF2B5EF4-FFF2-40B4-BE49-F238E27FC236}">
                <a16:creationId xmlns:a16="http://schemas.microsoft.com/office/drawing/2014/main" id="{6CC56754-DA82-B504-A02B-7B0D4083D50B}"/>
              </a:ext>
            </a:extLst>
          </p:cNvPr>
          <p:cNvSpPr txBox="1"/>
          <p:nvPr/>
        </p:nvSpPr>
        <p:spPr>
          <a:xfrm>
            <a:off x="1972079" y="667194"/>
            <a:ext cx="8537876" cy="307777"/>
          </a:xfrm>
          <a:prstGeom prst="rect">
            <a:avLst/>
          </a:prstGeom>
          <a:noFill/>
        </p:spPr>
        <p:txBody>
          <a:bodyPr wrap="square">
            <a:spAutoFit/>
          </a:bodyPr>
          <a:lstStyle/>
          <a:p>
            <a:r>
              <a:rPr lang="en-US" sz="1400" i="1" dirty="0">
                <a:solidFill>
                  <a:schemeClr val="tx2">
                    <a:lumMod val="60000"/>
                    <a:lumOff val="40000"/>
                  </a:schemeClr>
                </a:solidFill>
              </a:rPr>
              <a:t>Select the tabs to know about key techniques and steps for analyzing feedback.</a:t>
            </a:r>
            <a:endParaRPr lang="en-UG" sz="1400" i="1" dirty="0">
              <a:solidFill>
                <a:schemeClr val="tx2">
                  <a:lumMod val="60000"/>
                  <a:lumOff val="40000"/>
                </a:schemeClr>
              </a:solidFill>
            </a:endParaRPr>
          </a:p>
        </p:txBody>
      </p:sp>
      <p:sp>
        <p:nvSpPr>
          <p:cNvPr id="4" name="Rectangle 3">
            <a:extLst>
              <a:ext uri="{FF2B5EF4-FFF2-40B4-BE49-F238E27FC236}">
                <a16:creationId xmlns:a16="http://schemas.microsoft.com/office/drawing/2014/main" id="{551B4DDC-6B31-2092-0262-8045AA3E340F}"/>
              </a:ext>
            </a:extLst>
          </p:cNvPr>
          <p:cNvSpPr/>
          <p:nvPr/>
        </p:nvSpPr>
        <p:spPr>
          <a:xfrm>
            <a:off x="633685" y="1177021"/>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BF92D29-DEAC-CF76-77E4-8D83AB319203}"/>
              </a:ext>
            </a:extLst>
          </p:cNvPr>
          <p:cNvSpPr/>
          <p:nvPr/>
        </p:nvSpPr>
        <p:spPr>
          <a:xfrm>
            <a:off x="4857699" y="1177022"/>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5DAE087-5BB8-6397-AA72-F04C6C33236F}"/>
              </a:ext>
            </a:extLst>
          </p:cNvPr>
          <p:cNvSpPr/>
          <p:nvPr/>
        </p:nvSpPr>
        <p:spPr>
          <a:xfrm>
            <a:off x="6983487" y="1177021"/>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BAE1D4A-94E9-2189-4A5A-271530AD1B61}"/>
              </a:ext>
            </a:extLst>
          </p:cNvPr>
          <p:cNvSpPr/>
          <p:nvPr/>
        </p:nvSpPr>
        <p:spPr>
          <a:xfrm>
            <a:off x="9086697" y="1177021"/>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Placeholder 8">
            <a:extLst>
              <a:ext uri="{FF2B5EF4-FFF2-40B4-BE49-F238E27FC236}">
                <a16:creationId xmlns:a16="http://schemas.microsoft.com/office/drawing/2014/main" id="{E53AC2D1-CB7B-2C1F-1D83-AC170496447D}"/>
              </a:ext>
            </a:extLst>
          </p:cNvPr>
          <p:cNvSpPr txBox="1">
            <a:spLocks/>
          </p:cNvSpPr>
          <p:nvPr/>
        </p:nvSpPr>
        <p:spPr>
          <a:xfrm>
            <a:off x="719013" y="1353346"/>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Identify Trends</a:t>
            </a:r>
            <a:endParaRPr lang="en-US" sz="1400" b="1" dirty="0">
              <a:latin typeface="+mj-lt"/>
            </a:endParaRPr>
          </a:p>
        </p:txBody>
      </p:sp>
      <p:sp>
        <p:nvSpPr>
          <p:cNvPr id="14" name="Text Placeholder 8">
            <a:extLst>
              <a:ext uri="{FF2B5EF4-FFF2-40B4-BE49-F238E27FC236}">
                <a16:creationId xmlns:a16="http://schemas.microsoft.com/office/drawing/2014/main" id="{FB21D1D6-61C0-7489-273F-9BF9A7BD89FD}"/>
              </a:ext>
            </a:extLst>
          </p:cNvPr>
          <p:cNvSpPr txBox="1">
            <a:spLocks/>
          </p:cNvSpPr>
          <p:nvPr/>
        </p:nvSpPr>
        <p:spPr>
          <a:xfrm>
            <a:off x="2822223" y="1353355"/>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Spot the Gaps</a:t>
            </a:r>
            <a:endParaRPr lang="en-US" sz="1400" b="1" dirty="0">
              <a:latin typeface="+mj-lt"/>
            </a:endParaRPr>
          </a:p>
        </p:txBody>
      </p:sp>
      <p:sp>
        <p:nvSpPr>
          <p:cNvPr id="15" name="Text Placeholder 8">
            <a:extLst>
              <a:ext uri="{FF2B5EF4-FFF2-40B4-BE49-F238E27FC236}">
                <a16:creationId xmlns:a16="http://schemas.microsoft.com/office/drawing/2014/main" id="{368C54DA-2589-E0F8-7C3F-1FEE8FCDA00D}"/>
              </a:ext>
            </a:extLst>
          </p:cNvPr>
          <p:cNvSpPr txBox="1">
            <a:spLocks/>
          </p:cNvSpPr>
          <p:nvPr/>
        </p:nvSpPr>
        <p:spPr>
          <a:xfrm>
            <a:off x="4924123" y="1307628"/>
            <a:ext cx="211971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Prioritize Areas of Improvement</a:t>
            </a:r>
            <a:endParaRPr lang="en-US" sz="1400" b="1" dirty="0">
              <a:latin typeface="+mj-lt"/>
            </a:endParaRPr>
          </a:p>
        </p:txBody>
      </p:sp>
      <p:sp>
        <p:nvSpPr>
          <p:cNvPr id="22" name="Text Placeholder 8">
            <a:extLst>
              <a:ext uri="{FF2B5EF4-FFF2-40B4-BE49-F238E27FC236}">
                <a16:creationId xmlns:a16="http://schemas.microsoft.com/office/drawing/2014/main" id="{6128DE1A-A2F9-9994-515E-A57A1F809C47}"/>
              </a:ext>
            </a:extLst>
          </p:cNvPr>
          <p:cNvSpPr txBox="1">
            <a:spLocks/>
          </p:cNvSpPr>
          <p:nvPr/>
        </p:nvSpPr>
        <p:spPr>
          <a:xfrm>
            <a:off x="6950919" y="1330487"/>
            <a:ext cx="2168346"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Drive Actionable Insights</a:t>
            </a:r>
            <a:endParaRPr lang="en-US" sz="1400" b="1" dirty="0">
              <a:latin typeface="+mj-lt"/>
            </a:endParaRPr>
          </a:p>
        </p:txBody>
      </p:sp>
      <p:sp>
        <p:nvSpPr>
          <p:cNvPr id="23" name="Text Placeholder 8">
            <a:extLst>
              <a:ext uri="{FF2B5EF4-FFF2-40B4-BE49-F238E27FC236}">
                <a16:creationId xmlns:a16="http://schemas.microsoft.com/office/drawing/2014/main" id="{FC21346B-229A-D69C-E37C-00EE5D66E5AC}"/>
              </a:ext>
            </a:extLst>
          </p:cNvPr>
          <p:cNvSpPr txBox="1">
            <a:spLocks/>
          </p:cNvSpPr>
          <p:nvPr/>
        </p:nvSpPr>
        <p:spPr>
          <a:xfrm>
            <a:off x="8957744" y="1353346"/>
            <a:ext cx="238369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Compare Feedback</a:t>
            </a:r>
            <a:endParaRPr lang="en-US" sz="1400" b="1" dirty="0">
              <a:latin typeface="+mj-lt"/>
            </a:endParaRPr>
          </a:p>
        </p:txBody>
      </p:sp>
    </p:spTree>
    <p:extLst>
      <p:ext uri="{BB962C8B-B14F-4D97-AF65-F5344CB8AC3E}">
        <p14:creationId xmlns:p14="http://schemas.microsoft.com/office/powerpoint/2010/main" val="30706215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9AD15C-EBB6-D6EE-8858-A6076FDDB7E1}"/>
              </a:ext>
            </a:extLst>
          </p:cNvPr>
          <p:cNvSpPr/>
          <p:nvPr/>
        </p:nvSpPr>
        <p:spPr>
          <a:xfrm>
            <a:off x="628701" y="1177021"/>
            <a:ext cx="10583784" cy="5277279"/>
          </a:xfrm>
          <a:prstGeom prst="rect">
            <a:avLst/>
          </a:prstGeom>
          <a:solidFill>
            <a:schemeClr val="bg1"/>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C40658A-7F5B-C47D-B0F7-0F5E13CC1578}"/>
              </a:ext>
            </a:extLst>
          </p:cNvPr>
          <p:cNvSpPr txBox="1"/>
          <p:nvPr/>
        </p:nvSpPr>
        <p:spPr>
          <a:xfrm>
            <a:off x="979515" y="2343320"/>
            <a:ext cx="9756218" cy="3970318"/>
          </a:xfrm>
          <a:prstGeom prst="rect">
            <a:avLst/>
          </a:prstGeom>
          <a:noFill/>
        </p:spPr>
        <p:txBody>
          <a:bodyPr wrap="square">
            <a:spAutoFit/>
          </a:bodyPr>
          <a:lstStyle/>
          <a:p>
            <a:r>
              <a:rPr lang="en-US" dirty="0"/>
              <a:t>Not all feedback will be equally important, so it’s critical to prioritize areas that require immediate attention versus those that can be addressed later. Effective prioritization ensures that you focus your efforts on the issues that will have the most significant impact on the success of the change initiative.</a:t>
            </a:r>
          </a:p>
          <a:p>
            <a:endParaRPr lang="en-US" dirty="0"/>
          </a:p>
          <a:p>
            <a:r>
              <a:rPr lang="en-US" b="1" dirty="0"/>
              <a:t>How to Prioritize:</a:t>
            </a:r>
            <a:endParaRPr lang="en-US" dirty="0"/>
          </a:p>
          <a:p>
            <a:pPr marL="742950" lvl="1" indent="-285750">
              <a:buFont typeface="Arial" panose="020B0604020202020204" pitchFamily="34" charset="0"/>
              <a:buChar char="•"/>
            </a:pPr>
            <a:r>
              <a:rPr lang="en-US" dirty="0"/>
              <a:t>Rank feedback based on its frequency and severity. Issues that multiple users frequently mention should be addressed first.</a:t>
            </a:r>
          </a:p>
          <a:p>
            <a:pPr marL="742950" lvl="1" indent="-285750">
              <a:buFont typeface="Arial" panose="020B0604020202020204" pitchFamily="34" charset="0"/>
              <a:buChar char="•"/>
            </a:pPr>
            <a:r>
              <a:rPr lang="en-US" dirty="0"/>
              <a:t>Consider each issue’s impact on the overall success of the change initiative. For example, if a problem is causing widespread frustration or hindering adoption, it should be prioritized.</a:t>
            </a:r>
          </a:p>
          <a:p>
            <a:pPr marL="742950" lvl="1" indent="-285750">
              <a:buFont typeface="Arial" panose="020B0604020202020204" pitchFamily="34" charset="0"/>
              <a:buChar char="•"/>
            </a:pPr>
            <a:r>
              <a:rPr lang="en-US" dirty="0"/>
              <a:t>Use quantitative data to support your prioritization. For example, a 30% drop in user satisfaction around a particular feature might indicate an urgent need for intervention.</a:t>
            </a:r>
          </a:p>
        </p:txBody>
      </p:sp>
      <p:sp>
        <p:nvSpPr>
          <p:cNvPr id="2" name="TextBox 1">
            <a:extLst>
              <a:ext uri="{FF2B5EF4-FFF2-40B4-BE49-F238E27FC236}">
                <a16:creationId xmlns:a16="http://schemas.microsoft.com/office/drawing/2014/main" id="{6CC56754-DA82-B504-A02B-7B0D4083D50B}"/>
              </a:ext>
            </a:extLst>
          </p:cNvPr>
          <p:cNvSpPr txBox="1"/>
          <p:nvPr/>
        </p:nvSpPr>
        <p:spPr>
          <a:xfrm>
            <a:off x="1972079" y="667194"/>
            <a:ext cx="8537876" cy="307777"/>
          </a:xfrm>
          <a:prstGeom prst="rect">
            <a:avLst/>
          </a:prstGeom>
          <a:noFill/>
        </p:spPr>
        <p:txBody>
          <a:bodyPr wrap="square">
            <a:spAutoFit/>
          </a:bodyPr>
          <a:lstStyle/>
          <a:p>
            <a:r>
              <a:rPr lang="en-US" sz="1400" i="1" dirty="0">
                <a:solidFill>
                  <a:schemeClr val="tx2">
                    <a:lumMod val="60000"/>
                    <a:lumOff val="40000"/>
                  </a:schemeClr>
                </a:solidFill>
              </a:rPr>
              <a:t>Select the tabs to know about key techniques and steps for analyzing feedback.</a:t>
            </a:r>
            <a:endParaRPr lang="en-UG" sz="1400" i="1" dirty="0">
              <a:solidFill>
                <a:schemeClr val="tx2">
                  <a:lumMod val="60000"/>
                  <a:lumOff val="40000"/>
                </a:schemeClr>
              </a:solidFill>
            </a:endParaRPr>
          </a:p>
        </p:txBody>
      </p:sp>
      <p:sp>
        <p:nvSpPr>
          <p:cNvPr id="4" name="Rectangle 3">
            <a:extLst>
              <a:ext uri="{FF2B5EF4-FFF2-40B4-BE49-F238E27FC236}">
                <a16:creationId xmlns:a16="http://schemas.microsoft.com/office/drawing/2014/main" id="{551B4DDC-6B31-2092-0262-8045AA3E340F}"/>
              </a:ext>
            </a:extLst>
          </p:cNvPr>
          <p:cNvSpPr/>
          <p:nvPr/>
        </p:nvSpPr>
        <p:spPr>
          <a:xfrm>
            <a:off x="2742766" y="11770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BF92D29-DEAC-CF76-77E4-8D83AB319203}"/>
              </a:ext>
            </a:extLst>
          </p:cNvPr>
          <p:cNvSpPr/>
          <p:nvPr/>
        </p:nvSpPr>
        <p:spPr>
          <a:xfrm>
            <a:off x="617412" y="1177021"/>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5DAE087-5BB8-6397-AA72-F04C6C33236F}"/>
              </a:ext>
            </a:extLst>
          </p:cNvPr>
          <p:cNvSpPr/>
          <p:nvPr/>
        </p:nvSpPr>
        <p:spPr>
          <a:xfrm>
            <a:off x="6983487" y="1177021"/>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BAE1D4A-94E9-2189-4A5A-271530AD1B61}"/>
              </a:ext>
            </a:extLst>
          </p:cNvPr>
          <p:cNvSpPr/>
          <p:nvPr/>
        </p:nvSpPr>
        <p:spPr>
          <a:xfrm>
            <a:off x="9086697" y="1177021"/>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Placeholder 8">
            <a:extLst>
              <a:ext uri="{FF2B5EF4-FFF2-40B4-BE49-F238E27FC236}">
                <a16:creationId xmlns:a16="http://schemas.microsoft.com/office/drawing/2014/main" id="{E53AC2D1-CB7B-2C1F-1D83-AC170496447D}"/>
              </a:ext>
            </a:extLst>
          </p:cNvPr>
          <p:cNvSpPr txBox="1">
            <a:spLocks/>
          </p:cNvSpPr>
          <p:nvPr/>
        </p:nvSpPr>
        <p:spPr>
          <a:xfrm>
            <a:off x="719013" y="1353346"/>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Identify Trends</a:t>
            </a:r>
            <a:endParaRPr lang="en-US" sz="1400" b="1" dirty="0">
              <a:latin typeface="+mj-lt"/>
            </a:endParaRPr>
          </a:p>
        </p:txBody>
      </p:sp>
      <p:sp>
        <p:nvSpPr>
          <p:cNvPr id="14" name="Text Placeholder 8">
            <a:extLst>
              <a:ext uri="{FF2B5EF4-FFF2-40B4-BE49-F238E27FC236}">
                <a16:creationId xmlns:a16="http://schemas.microsoft.com/office/drawing/2014/main" id="{FB21D1D6-61C0-7489-273F-9BF9A7BD89FD}"/>
              </a:ext>
            </a:extLst>
          </p:cNvPr>
          <p:cNvSpPr txBox="1">
            <a:spLocks/>
          </p:cNvSpPr>
          <p:nvPr/>
        </p:nvSpPr>
        <p:spPr>
          <a:xfrm>
            <a:off x="2822223" y="1353355"/>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Spot the Gaps</a:t>
            </a:r>
            <a:endParaRPr lang="en-US" sz="1400" b="1" dirty="0">
              <a:latin typeface="+mj-lt"/>
            </a:endParaRPr>
          </a:p>
        </p:txBody>
      </p:sp>
      <p:sp>
        <p:nvSpPr>
          <p:cNvPr id="15" name="Text Placeholder 8">
            <a:extLst>
              <a:ext uri="{FF2B5EF4-FFF2-40B4-BE49-F238E27FC236}">
                <a16:creationId xmlns:a16="http://schemas.microsoft.com/office/drawing/2014/main" id="{368C54DA-2589-E0F8-7C3F-1FEE8FCDA00D}"/>
              </a:ext>
            </a:extLst>
          </p:cNvPr>
          <p:cNvSpPr txBox="1">
            <a:spLocks/>
          </p:cNvSpPr>
          <p:nvPr/>
        </p:nvSpPr>
        <p:spPr>
          <a:xfrm>
            <a:off x="4924123" y="1307628"/>
            <a:ext cx="211971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Prioritize Areas of Improvement</a:t>
            </a:r>
            <a:endParaRPr lang="en-US" sz="1400" b="1" dirty="0">
              <a:latin typeface="+mj-lt"/>
            </a:endParaRPr>
          </a:p>
        </p:txBody>
      </p:sp>
      <p:sp>
        <p:nvSpPr>
          <p:cNvPr id="22" name="Text Placeholder 8">
            <a:extLst>
              <a:ext uri="{FF2B5EF4-FFF2-40B4-BE49-F238E27FC236}">
                <a16:creationId xmlns:a16="http://schemas.microsoft.com/office/drawing/2014/main" id="{6128DE1A-A2F9-9994-515E-A57A1F809C47}"/>
              </a:ext>
            </a:extLst>
          </p:cNvPr>
          <p:cNvSpPr txBox="1">
            <a:spLocks/>
          </p:cNvSpPr>
          <p:nvPr/>
        </p:nvSpPr>
        <p:spPr>
          <a:xfrm>
            <a:off x="6950919" y="1330487"/>
            <a:ext cx="2168346"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Drive Actionable Insights</a:t>
            </a:r>
            <a:endParaRPr lang="en-US" sz="1400" b="1" dirty="0">
              <a:latin typeface="+mj-lt"/>
            </a:endParaRPr>
          </a:p>
        </p:txBody>
      </p:sp>
      <p:sp>
        <p:nvSpPr>
          <p:cNvPr id="23" name="Text Placeholder 8">
            <a:extLst>
              <a:ext uri="{FF2B5EF4-FFF2-40B4-BE49-F238E27FC236}">
                <a16:creationId xmlns:a16="http://schemas.microsoft.com/office/drawing/2014/main" id="{FC21346B-229A-D69C-E37C-00EE5D66E5AC}"/>
              </a:ext>
            </a:extLst>
          </p:cNvPr>
          <p:cNvSpPr txBox="1">
            <a:spLocks/>
          </p:cNvSpPr>
          <p:nvPr/>
        </p:nvSpPr>
        <p:spPr>
          <a:xfrm>
            <a:off x="8957744" y="1353346"/>
            <a:ext cx="238369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Compare Feedback</a:t>
            </a:r>
            <a:endParaRPr lang="en-US" sz="1400" b="1" dirty="0">
              <a:latin typeface="+mj-lt"/>
            </a:endParaRPr>
          </a:p>
        </p:txBody>
      </p:sp>
    </p:spTree>
    <p:extLst>
      <p:ext uri="{BB962C8B-B14F-4D97-AF65-F5344CB8AC3E}">
        <p14:creationId xmlns:p14="http://schemas.microsoft.com/office/powerpoint/2010/main" val="263622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9AD15C-EBB6-D6EE-8858-A6076FDDB7E1}"/>
              </a:ext>
            </a:extLst>
          </p:cNvPr>
          <p:cNvSpPr/>
          <p:nvPr/>
        </p:nvSpPr>
        <p:spPr>
          <a:xfrm>
            <a:off x="628701" y="1177021"/>
            <a:ext cx="10583784" cy="5277279"/>
          </a:xfrm>
          <a:prstGeom prst="rect">
            <a:avLst/>
          </a:prstGeom>
          <a:solidFill>
            <a:schemeClr val="bg1"/>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C40658A-7F5B-C47D-B0F7-0F5E13CC1578}"/>
              </a:ext>
            </a:extLst>
          </p:cNvPr>
          <p:cNvSpPr txBox="1"/>
          <p:nvPr/>
        </p:nvSpPr>
        <p:spPr>
          <a:xfrm>
            <a:off x="979515" y="2343320"/>
            <a:ext cx="9756218" cy="3416320"/>
          </a:xfrm>
          <a:prstGeom prst="rect">
            <a:avLst/>
          </a:prstGeom>
          <a:noFill/>
        </p:spPr>
        <p:txBody>
          <a:bodyPr wrap="square">
            <a:spAutoFit/>
          </a:bodyPr>
          <a:lstStyle/>
          <a:p>
            <a:r>
              <a:rPr lang="en-US" dirty="0"/>
              <a:t>Feedback analysis should lead to specific, actionable insights that can improve your change management process. These insights will help you make data-driven decisions tailored to your users' needs and concerns.</a:t>
            </a:r>
          </a:p>
          <a:p>
            <a:endParaRPr lang="en-US" dirty="0"/>
          </a:p>
          <a:p>
            <a:r>
              <a:rPr lang="en-US" b="1" dirty="0"/>
              <a:t>How to Generate Actionable Insights:</a:t>
            </a:r>
            <a:endParaRPr lang="en-US" dirty="0"/>
          </a:p>
          <a:p>
            <a:pPr marL="742950" lvl="1" indent="-285750">
              <a:buFont typeface="Arial" panose="020B0604020202020204" pitchFamily="34" charset="0"/>
              <a:buChar char="•"/>
            </a:pPr>
            <a:r>
              <a:rPr lang="en-US" dirty="0"/>
              <a:t>Translate user feedback into specific actions. For example, if users report needing more training, the actionable insight might be to develop additional training materials or workshops.</a:t>
            </a:r>
          </a:p>
          <a:p>
            <a:pPr marL="742950" lvl="1" indent="-285750">
              <a:buFont typeface="Arial" panose="020B0604020202020204" pitchFamily="34" charset="0"/>
              <a:buChar char="•"/>
            </a:pPr>
            <a:r>
              <a:rPr lang="en-US" dirty="0"/>
              <a:t>Focus on changes that will have measurable outcomes. Establish KPIs to track the effectiveness of adjustments made based on feedback.</a:t>
            </a:r>
          </a:p>
          <a:p>
            <a:pPr marL="742950" lvl="1" indent="-285750">
              <a:buFont typeface="Arial" panose="020B0604020202020204" pitchFamily="34" charset="0"/>
              <a:buChar char="•"/>
            </a:pPr>
            <a:r>
              <a:rPr lang="en-US" dirty="0"/>
              <a:t>Involve key stakeholders in the feedback analysis process to ensure that insights align with organizational priorities.</a:t>
            </a:r>
          </a:p>
        </p:txBody>
      </p:sp>
      <p:sp>
        <p:nvSpPr>
          <p:cNvPr id="2" name="TextBox 1">
            <a:extLst>
              <a:ext uri="{FF2B5EF4-FFF2-40B4-BE49-F238E27FC236}">
                <a16:creationId xmlns:a16="http://schemas.microsoft.com/office/drawing/2014/main" id="{6CC56754-DA82-B504-A02B-7B0D4083D50B}"/>
              </a:ext>
            </a:extLst>
          </p:cNvPr>
          <p:cNvSpPr txBox="1"/>
          <p:nvPr/>
        </p:nvSpPr>
        <p:spPr>
          <a:xfrm>
            <a:off x="1972079" y="667194"/>
            <a:ext cx="8537876" cy="307777"/>
          </a:xfrm>
          <a:prstGeom prst="rect">
            <a:avLst/>
          </a:prstGeom>
          <a:noFill/>
        </p:spPr>
        <p:txBody>
          <a:bodyPr wrap="square">
            <a:spAutoFit/>
          </a:bodyPr>
          <a:lstStyle/>
          <a:p>
            <a:r>
              <a:rPr lang="en-US" sz="1400" i="1" dirty="0">
                <a:solidFill>
                  <a:schemeClr val="tx2">
                    <a:lumMod val="60000"/>
                    <a:lumOff val="40000"/>
                  </a:schemeClr>
                </a:solidFill>
              </a:rPr>
              <a:t>Select the tabs to know about key techniques and steps for analyzing feedback.</a:t>
            </a:r>
            <a:endParaRPr lang="en-UG" sz="1400" i="1" dirty="0">
              <a:solidFill>
                <a:schemeClr val="tx2">
                  <a:lumMod val="60000"/>
                  <a:lumOff val="40000"/>
                </a:schemeClr>
              </a:solidFill>
            </a:endParaRPr>
          </a:p>
        </p:txBody>
      </p:sp>
      <p:sp>
        <p:nvSpPr>
          <p:cNvPr id="4" name="Rectangle 3">
            <a:extLst>
              <a:ext uri="{FF2B5EF4-FFF2-40B4-BE49-F238E27FC236}">
                <a16:creationId xmlns:a16="http://schemas.microsoft.com/office/drawing/2014/main" id="{551B4DDC-6B31-2092-0262-8045AA3E340F}"/>
              </a:ext>
            </a:extLst>
          </p:cNvPr>
          <p:cNvSpPr/>
          <p:nvPr/>
        </p:nvSpPr>
        <p:spPr>
          <a:xfrm>
            <a:off x="2742766" y="11770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BF92D29-DEAC-CF76-77E4-8D83AB319203}"/>
              </a:ext>
            </a:extLst>
          </p:cNvPr>
          <p:cNvSpPr/>
          <p:nvPr/>
        </p:nvSpPr>
        <p:spPr>
          <a:xfrm>
            <a:off x="617412" y="1177021"/>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5DAE087-5BB8-6397-AA72-F04C6C33236F}"/>
              </a:ext>
            </a:extLst>
          </p:cNvPr>
          <p:cNvSpPr/>
          <p:nvPr/>
        </p:nvSpPr>
        <p:spPr>
          <a:xfrm>
            <a:off x="4857265" y="11770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BAE1D4A-94E9-2189-4A5A-271530AD1B61}"/>
              </a:ext>
            </a:extLst>
          </p:cNvPr>
          <p:cNvSpPr/>
          <p:nvPr/>
        </p:nvSpPr>
        <p:spPr>
          <a:xfrm>
            <a:off x="9086697" y="1177021"/>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Placeholder 8">
            <a:extLst>
              <a:ext uri="{FF2B5EF4-FFF2-40B4-BE49-F238E27FC236}">
                <a16:creationId xmlns:a16="http://schemas.microsoft.com/office/drawing/2014/main" id="{E53AC2D1-CB7B-2C1F-1D83-AC170496447D}"/>
              </a:ext>
            </a:extLst>
          </p:cNvPr>
          <p:cNvSpPr txBox="1">
            <a:spLocks/>
          </p:cNvSpPr>
          <p:nvPr/>
        </p:nvSpPr>
        <p:spPr>
          <a:xfrm>
            <a:off x="719013" y="1353346"/>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Identify Trends</a:t>
            </a:r>
            <a:endParaRPr lang="en-US" sz="1400" b="1" dirty="0">
              <a:latin typeface="+mj-lt"/>
            </a:endParaRPr>
          </a:p>
        </p:txBody>
      </p:sp>
      <p:sp>
        <p:nvSpPr>
          <p:cNvPr id="14" name="Text Placeholder 8">
            <a:extLst>
              <a:ext uri="{FF2B5EF4-FFF2-40B4-BE49-F238E27FC236}">
                <a16:creationId xmlns:a16="http://schemas.microsoft.com/office/drawing/2014/main" id="{FB21D1D6-61C0-7489-273F-9BF9A7BD89FD}"/>
              </a:ext>
            </a:extLst>
          </p:cNvPr>
          <p:cNvSpPr txBox="1">
            <a:spLocks/>
          </p:cNvSpPr>
          <p:nvPr/>
        </p:nvSpPr>
        <p:spPr>
          <a:xfrm>
            <a:off x="2822223" y="1353355"/>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Spot the Gaps</a:t>
            </a:r>
            <a:endParaRPr lang="en-US" sz="1400" b="1" dirty="0">
              <a:latin typeface="+mj-lt"/>
            </a:endParaRPr>
          </a:p>
        </p:txBody>
      </p:sp>
      <p:sp>
        <p:nvSpPr>
          <p:cNvPr id="15" name="Text Placeholder 8">
            <a:extLst>
              <a:ext uri="{FF2B5EF4-FFF2-40B4-BE49-F238E27FC236}">
                <a16:creationId xmlns:a16="http://schemas.microsoft.com/office/drawing/2014/main" id="{368C54DA-2589-E0F8-7C3F-1FEE8FCDA00D}"/>
              </a:ext>
            </a:extLst>
          </p:cNvPr>
          <p:cNvSpPr txBox="1">
            <a:spLocks/>
          </p:cNvSpPr>
          <p:nvPr/>
        </p:nvSpPr>
        <p:spPr>
          <a:xfrm>
            <a:off x="4924123" y="1307628"/>
            <a:ext cx="211971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Prioritize Areas of Improvement</a:t>
            </a:r>
            <a:endParaRPr lang="en-US" sz="1400" b="1" dirty="0">
              <a:latin typeface="+mj-lt"/>
            </a:endParaRPr>
          </a:p>
        </p:txBody>
      </p:sp>
      <p:sp>
        <p:nvSpPr>
          <p:cNvPr id="22" name="Text Placeholder 8">
            <a:extLst>
              <a:ext uri="{FF2B5EF4-FFF2-40B4-BE49-F238E27FC236}">
                <a16:creationId xmlns:a16="http://schemas.microsoft.com/office/drawing/2014/main" id="{6128DE1A-A2F9-9994-515E-A57A1F809C47}"/>
              </a:ext>
            </a:extLst>
          </p:cNvPr>
          <p:cNvSpPr txBox="1">
            <a:spLocks/>
          </p:cNvSpPr>
          <p:nvPr/>
        </p:nvSpPr>
        <p:spPr>
          <a:xfrm>
            <a:off x="6950919" y="1330487"/>
            <a:ext cx="2168346"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Drive Actionable Insights</a:t>
            </a:r>
            <a:endParaRPr lang="en-US" sz="1400" b="1" dirty="0">
              <a:latin typeface="+mj-lt"/>
            </a:endParaRPr>
          </a:p>
        </p:txBody>
      </p:sp>
      <p:sp>
        <p:nvSpPr>
          <p:cNvPr id="23" name="Text Placeholder 8">
            <a:extLst>
              <a:ext uri="{FF2B5EF4-FFF2-40B4-BE49-F238E27FC236}">
                <a16:creationId xmlns:a16="http://schemas.microsoft.com/office/drawing/2014/main" id="{FC21346B-229A-D69C-E37C-00EE5D66E5AC}"/>
              </a:ext>
            </a:extLst>
          </p:cNvPr>
          <p:cNvSpPr txBox="1">
            <a:spLocks/>
          </p:cNvSpPr>
          <p:nvPr/>
        </p:nvSpPr>
        <p:spPr>
          <a:xfrm>
            <a:off x="8957744" y="1353346"/>
            <a:ext cx="238369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Compare Feedback</a:t>
            </a:r>
            <a:endParaRPr lang="en-US" sz="1400" b="1" dirty="0">
              <a:latin typeface="+mj-lt"/>
            </a:endParaRPr>
          </a:p>
        </p:txBody>
      </p:sp>
    </p:spTree>
    <p:extLst>
      <p:ext uri="{BB962C8B-B14F-4D97-AF65-F5344CB8AC3E}">
        <p14:creationId xmlns:p14="http://schemas.microsoft.com/office/powerpoint/2010/main" val="37808295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9AD15C-EBB6-D6EE-8858-A6076FDDB7E1}"/>
              </a:ext>
            </a:extLst>
          </p:cNvPr>
          <p:cNvSpPr/>
          <p:nvPr/>
        </p:nvSpPr>
        <p:spPr>
          <a:xfrm>
            <a:off x="628701" y="1177021"/>
            <a:ext cx="10583784" cy="5277279"/>
          </a:xfrm>
          <a:prstGeom prst="rect">
            <a:avLst/>
          </a:prstGeom>
          <a:solidFill>
            <a:schemeClr val="bg1"/>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C40658A-7F5B-C47D-B0F7-0F5E13CC1578}"/>
              </a:ext>
            </a:extLst>
          </p:cNvPr>
          <p:cNvSpPr txBox="1"/>
          <p:nvPr/>
        </p:nvSpPr>
        <p:spPr>
          <a:xfrm>
            <a:off x="979515" y="2343320"/>
            <a:ext cx="9756218" cy="3693319"/>
          </a:xfrm>
          <a:prstGeom prst="rect">
            <a:avLst/>
          </a:prstGeom>
          <a:noFill/>
        </p:spPr>
        <p:txBody>
          <a:bodyPr wrap="square">
            <a:spAutoFit/>
          </a:bodyPr>
          <a:lstStyle/>
          <a:p>
            <a:r>
              <a:rPr lang="en-US" dirty="0"/>
              <a:t>Feedback comes from various sources, such as surveys, focus groups, interviews, and in-app tools. Analyzing feedback from these diverse channels can provide a holistic view of the change initiative’s impact and reveal discrepancies between user groups.</a:t>
            </a:r>
          </a:p>
          <a:p>
            <a:endParaRPr lang="en-US" b="1" dirty="0"/>
          </a:p>
          <a:p>
            <a:r>
              <a:rPr lang="en-US" b="1" dirty="0"/>
              <a:t>How to Compare Feedback:</a:t>
            </a:r>
            <a:endParaRPr lang="en-US" dirty="0"/>
          </a:p>
          <a:p>
            <a:pPr marL="742950" lvl="1" indent="-285750">
              <a:buFont typeface="Arial" panose="020B0604020202020204" pitchFamily="34" charset="0"/>
              <a:buChar char="•"/>
            </a:pPr>
            <a:r>
              <a:rPr lang="en-US" dirty="0"/>
              <a:t>Align feedback from multiple sources to see where they overlap and differ. Consistent issues reported across all channels should be prioritized.</a:t>
            </a:r>
          </a:p>
          <a:p>
            <a:pPr marL="742950" lvl="1" indent="-285750">
              <a:buFont typeface="Arial" panose="020B0604020202020204" pitchFamily="34" charset="0"/>
              <a:buChar char="•"/>
            </a:pPr>
            <a:r>
              <a:rPr lang="en-US" dirty="0"/>
              <a:t>Segment feedback by user type, department, or role. This allows you to identify whether certain groups are experiencing unique challenges that might not be evident from the general feedback.</a:t>
            </a:r>
          </a:p>
          <a:p>
            <a:pPr marL="742950" lvl="1" indent="-285750">
              <a:buFont typeface="Arial" panose="020B0604020202020204" pitchFamily="34" charset="0"/>
              <a:buChar char="•"/>
            </a:pPr>
            <a:r>
              <a:rPr lang="en-US" dirty="0"/>
              <a:t>Use a feedback matrix or dashboard to organize and compare data from different sources.</a:t>
            </a:r>
          </a:p>
        </p:txBody>
      </p:sp>
      <p:sp>
        <p:nvSpPr>
          <p:cNvPr id="2" name="TextBox 1">
            <a:extLst>
              <a:ext uri="{FF2B5EF4-FFF2-40B4-BE49-F238E27FC236}">
                <a16:creationId xmlns:a16="http://schemas.microsoft.com/office/drawing/2014/main" id="{6CC56754-DA82-B504-A02B-7B0D4083D50B}"/>
              </a:ext>
            </a:extLst>
          </p:cNvPr>
          <p:cNvSpPr txBox="1"/>
          <p:nvPr/>
        </p:nvSpPr>
        <p:spPr>
          <a:xfrm>
            <a:off x="1972079" y="667194"/>
            <a:ext cx="8537876" cy="307777"/>
          </a:xfrm>
          <a:prstGeom prst="rect">
            <a:avLst/>
          </a:prstGeom>
          <a:noFill/>
        </p:spPr>
        <p:txBody>
          <a:bodyPr wrap="square">
            <a:spAutoFit/>
          </a:bodyPr>
          <a:lstStyle/>
          <a:p>
            <a:r>
              <a:rPr lang="en-US" sz="1400" i="1" dirty="0">
                <a:solidFill>
                  <a:schemeClr val="tx2">
                    <a:lumMod val="60000"/>
                    <a:lumOff val="40000"/>
                  </a:schemeClr>
                </a:solidFill>
              </a:rPr>
              <a:t>Select the tabs to know about key techniques and steps for analyzing feedback.</a:t>
            </a:r>
            <a:endParaRPr lang="en-UG" sz="1400" i="1" dirty="0">
              <a:solidFill>
                <a:schemeClr val="tx2">
                  <a:lumMod val="60000"/>
                  <a:lumOff val="40000"/>
                </a:schemeClr>
              </a:solidFill>
            </a:endParaRPr>
          </a:p>
        </p:txBody>
      </p:sp>
      <p:sp>
        <p:nvSpPr>
          <p:cNvPr id="4" name="Rectangle 3">
            <a:extLst>
              <a:ext uri="{FF2B5EF4-FFF2-40B4-BE49-F238E27FC236}">
                <a16:creationId xmlns:a16="http://schemas.microsoft.com/office/drawing/2014/main" id="{551B4DDC-6B31-2092-0262-8045AA3E340F}"/>
              </a:ext>
            </a:extLst>
          </p:cNvPr>
          <p:cNvSpPr/>
          <p:nvPr/>
        </p:nvSpPr>
        <p:spPr>
          <a:xfrm>
            <a:off x="2742766" y="11770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BF92D29-DEAC-CF76-77E4-8D83AB319203}"/>
              </a:ext>
            </a:extLst>
          </p:cNvPr>
          <p:cNvSpPr/>
          <p:nvPr/>
        </p:nvSpPr>
        <p:spPr>
          <a:xfrm>
            <a:off x="617412" y="1177021"/>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5DAE087-5BB8-6397-AA72-F04C6C33236F}"/>
              </a:ext>
            </a:extLst>
          </p:cNvPr>
          <p:cNvSpPr/>
          <p:nvPr/>
        </p:nvSpPr>
        <p:spPr>
          <a:xfrm>
            <a:off x="4857265" y="11770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BAE1D4A-94E9-2189-4A5A-271530AD1B61}"/>
              </a:ext>
            </a:extLst>
          </p:cNvPr>
          <p:cNvSpPr/>
          <p:nvPr/>
        </p:nvSpPr>
        <p:spPr>
          <a:xfrm>
            <a:off x="6957873" y="1177020"/>
            <a:ext cx="2125788" cy="724587"/>
          </a:xfrm>
          <a:prstGeom prst="rect">
            <a:avLst/>
          </a:prstGeom>
          <a:solidFill>
            <a:srgbClr val="F5F5F5"/>
          </a:solidFill>
          <a:ln>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Placeholder 8">
            <a:extLst>
              <a:ext uri="{FF2B5EF4-FFF2-40B4-BE49-F238E27FC236}">
                <a16:creationId xmlns:a16="http://schemas.microsoft.com/office/drawing/2014/main" id="{E53AC2D1-CB7B-2C1F-1D83-AC170496447D}"/>
              </a:ext>
            </a:extLst>
          </p:cNvPr>
          <p:cNvSpPr txBox="1">
            <a:spLocks/>
          </p:cNvSpPr>
          <p:nvPr/>
        </p:nvSpPr>
        <p:spPr>
          <a:xfrm>
            <a:off x="719013" y="1353346"/>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Identify Trends</a:t>
            </a:r>
            <a:endParaRPr lang="en-US" sz="1400" b="1" dirty="0">
              <a:latin typeface="+mj-lt"/>
            </a:endParaRPr>
          </a:p>
        </p:txBody>
      </p:sp>
      <p:sp>
        <p:nvSpPr>
          <p:cNvPr id="14" name="Text Placeholder 8">
            <a:extLst>
              <a:ext uri="{FF2B5EF4-FFF2-40B4-BE49-F238E27FC236}">
                <a16:creationId xmlns:a16="http://schemas.microsoft.com/office/drawing/2014/main" id="{FB21D1D6-61C0-7489-273F-9BF9A7BD89FD}"/>
              </a:ext>
            </a:extLst>
          </p:cNvPr>
          <p:cNvSpPr txBox="1">
            <a:spLocks/>
          </p:cNvSpPr>
          <p:nvPr/>
        </p:nvSpPr>
        <p:spPr>
          <a:xfrm>
            <a:off x="2822223" y="1353355"/>
            <a:ext cx="1922587"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Spot the Gaps</a:t>
            </a:r>
            <a:endParaRPr lang="en-US" sz="1400" b="1" dirty="0">
              <a:latin typeface="+mj-lt"/>
            </a:endParaRPr>
          </a:p>
        </p:txBody>
      </p:sp>
      <p:sp>
        <p:nvSpPr>
          <p:cNvPr id="15" name="Text Placeholder 8">
            <a:extLst>
              <a:ext uri="{FF2B5EF4-FFF2-40B4-BE49-F238E27FC236}">
                <a16:creationId xmlns:a16="http://schemas.microsoft.com/office/drawing/2014/main" id="{368C54DA-2589-E0F8-7C3F-1FEE8FCDA00D}"/>
              </a:ext>
            </a:extLst>
          </p:cNvPr>
          <p:cNvSpPr txBox="1">
            <a:spLocks/>
          </p:cNvSpPr>
          <p:nvPr/>
        </p:nvSpPr>
        <p:spPr>
          <a:xfrm>
            <a:off x="4924123" y="1307628"/>
            <a:ext cx="211971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Prioritize Areas of Improvement</a:t>
            </a:r>
            <a:endParaRPr lang="en-US" sz="1400" b="1" dirty="0">
              <a:latin typeface="+mj-lt"/>
            </a:endParaRPr>
          </a:p>
        </p:txBody>
      </p:sp>
      <p:sp>
        <p:nvSpPr>
          <p:cNvPr id="22" name="Text Placeholder 8">
            <a:extLst>
              <a:ext uri="{FF2B5EF4-FFF2-40B4-BE49-F238E27FC236}">
                <a16:creationId xmlns:a16="http://schemas.microsoft.com/office/drawing/2014/main" id="{6128DE1A-A2F9-9994-515E-A57A1F809C47}"/>
              </a:ext>
            </a:extLst>
          </p:cNvPr>
          <p:cNvSpPr txBox="1">
            <a:spLocks/>
          </p:cNvSpPr>
          <p:nvPr/>
        </p:nvSpPr>
        <p:spPr>
          <a:xfrm>
            <a:off x="6950919" y="1330487"/>
            <a:ext cx="2168346"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Drive Actionable Insights</a:t>
            </a:r>
            <a:endParaRPr lang="en-US" sz="1400" b="1" dirty="0">
              <a:latin typeface="+mj-lt"/>
            </a:endParaRPr>
          </a:p>
        </p:txBody>
      </p:sp>
      <p:sp>
        <p:nvSpPr>
          <p:cNvPr id="23" name="Text Placeholder 8">
            <a:extLst>
              <a:ext uri="{FF2B5EF4-FFF2-40B4-BE49-F238E27FC236}">
                <a16:creationId xmlns:a16="http://schemas.microsoft.com/office/drawing/2014/main" id="{FC21346B-229A-D69C-E37C-00EE5D66E5AC}"/>
              </a:ext>
            </a:extLst>
          </p:cNvPr>
          <p:cNvSpPr txBox="1">
            <a:spLocks/>
          </p:cNvSpPr>
          <p:nvPr/>
        </p:nvSpPr>
        <p:spPr>
          <a:xfrm>
            <a:off x="8957744" y="1353346"/>
            <a:ext cx="2383694"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400" b="1" dirty="0">
                <a:latin typeface="+mj-lt"/>
                <a:cs typeface="Arial" panose="020B0604020202020204" pitchFamily="34" charset="0"/>
              </a:rPr>
              <a:t>Compare Feedback</a:t>
            </a:r>
            <a:endParaRPr lang="en-US" sz="1400" b="1" dirty="0">
              <a:latin typeface="+mj-lt"/>
            </a:endParaRPr>
          </a:p>
        </p:txBody>
      </p:sp>
      <p:sp>
        <p:nvSpPr>
          <p:cNvPr id="3" name="Rectangle 2">
            <a:extLst>
              <a:ext uri="{FF2B5EF4-FFF2-40B4-BE49-F238E27FC236}">
                <a16:creationId xmlns:a16="http://schemas.microsoft.com/office/drawing/2014/main" id="{26FE0356-0065-0DB7-2B62-918272774DA4}"/>
              </a:ext>
            </a:extLst>
          </p:cNvPr>
          <p:cNvSpPr/>
          <p:nvPr/>
        </p:nvSpPr>
        <p:spPr>
          <a:xfrm>
            <a:off x="1278152" y="6444791"/>
            <a:ext cx="9380591" cy="413210"/>
          </a:xfrm>
          <a:prstGeom prst="rect">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CONTINUE</a:t>
            </a:r>
            <a:endParaRPr lang="en-UG" dirty="0"/>
          </a:p>
        </p:txBody>
      </p:sp>
    </p:spTree>
    <p:extLst>
      <p:ext uri="{BB962C8B-B14F-4D97-AF65-F5344CB8AC3E}">
        <p14:creationId xmlns:p14="http://schemas.microsoft.com/office/powerpoint/2010/main" val="12012927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Laptop, collaboration and business people in the office while working on a company project. Technology, teamwork and team doing corporate research in discussion together with technology in workplace">
            <a:extLst>
              <a:ext uri="{FF2B5EF4-FFF2-40B4-BE49-F238E27FC236}">
                <a16:creationId xmlns:a16="http://schemas.microsoft.com/office/drawing/2014/main" id="{B6389D6B-986D-F06C-0B86-63C2F18439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868" y="584694"/>
            <a:ext cx="12240868" cy="6512142"/>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Rounded Corners 2">
            <a:extLst>
              <a:ext uri="{FF2B5EF4-FFF2-40B4-BE49-F238E27FC236}">
                <a16:creationId xmlns:a16="http://schemas.microsoft.com/office/drawing/2014/main" id="{91F11720-C0DF-150C-5519-CC5F864670A6}"/>
              </a:ext>
            </a:extLst>
          </p:cNvPr>
          <p:cNvSpPr/>
          <p:nvPr/>
        </p:nvSpPr>
        <p:spPr>
          <a:xfrm>
            <a:off x="9961678" y="5155217"/>
            <a:ext cx="1906038" cy="481132"/>
          </a:xfrm>
          <a:prstGeom prst="roundRect">
            <a:avLst>
              <a:gd name="adj" fmla="val 50000"/>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Start Course</a:t>
            </a:r>
            <a:endParaRPr lang="en-UG" b="1" dirty="0">
              <a:solidFill>
                <a:schemeClr val="tx1"/>
              </a:solidFill>
            </a:endParaRPr>
          </a:p>
        </p:txBody>
      </p:sp>
      <p:sp>
        <p:nvSpPr>
          <p:cNvPr id="9" name="Text Placeholder 8">
            <a:extLst>
              <a:ext uri="{FF2B5EF4-FFF2-40B4-BE49-F238E27FC236}">
                <a16:creationId xmlns:a16="http://schemas.microsoft.com/office/drawing/2014/main" id="{27DEDF1B-75DF-EE6E-90E4-83B063849772}"/>
              </a:ext>
            </a:extLst>
          </p:cNvPr>
          <p:cNvSpPr>
            <a:spLocks noGrp="1"/>
          </p:cNvSpPr>
          <p:nvPr>
            <p:ph type="body" sz="quarter" idx="10"/>
          </p:nvPr>
        </p:nvSpPr>
        <p:spPr>
          <a:xfrm>
            <a:off x="7983940" y="3429000"/>
            <a:ext cx="3905534" cy="1570392"/>
          </a:xfrm>
          <a:solidFill>
            <a:schemeClr val="bg1">
              <a:alpha val="62000"/>
            </a:schemeClr>
          </a:solidFill>
        </p:spPr>
        <p:txBody>
          <a:bodyPr/>
          <a:lstStyle/>
          <a:p>
            <a:pPr algn="l"/>
            <a:r>
              <a:rPr lang="en-US" sz="2800" dirty="0">
                <a:latin typeface="+mj-lt"/>
                <a:cs typeface="Arial" panose="020B0604020202020204" pitchFamily="34" charset="0"/>
              </a:rPr>
              <a:t>Measuring and Optimizing Change Management Impact</a:t>
            </a:r>
            <a:endParaRPr lang="en-US" sz="2800" dirty="0">
              <a:latin typeface="+mj-lt"/>
            </a:endParaRPr>
          </a:p>
        </p:txBody>
      </p:sp>
      <p:sp>
        <p:nvSpPr>
          <p:cNvPr id="2" name="Rectangle 1">
            <a:extLst>
              <a:ext uri="{FF2B5EF4-FFF2-40B4-BE49-F238E27FC236}">
                <a16:creationId xmlns:a16="http://schemas.microsoft.com/office/drawing/2014/main" id="{6E85B680-9B5B-B23F-D8EE-5F7E607EF0E7}"/>
              </a:ext>
            </a:extLst>
          </p:cNvPr>
          <p:cNvSpPr/>
          <p:nvPr/>
        </p:nvSpPr>
        <p:spPr>
          <a:xfrm>
            <a:off x="7983940" y="2948683"/>
            <a:ext cx="3883776" cy="48031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pic>
        <p:nvPicPr>
          <p:cNvPr id="6" name="Picture 5">
            <a:extLst>
              <a:ext uri="{FF2B5EF4-FFF2-40B4-BE49-F238E27FC236}">
                <a16:creationId xmlns:a16="http://schemas.microsoft.com/office/drawing/2014/main" id="{26B6C434-BB1A-070A-4929-B465A5FD3AE1}"/>
              </a:ext>
            </a:extLst>
          </p:cNvPr>
          <p:cNvPicPr>
            <a:picLocks noChangeAspect="1"/>
          </p:cNvPicPr>
          <p:nvPr/>
        </p:nvPicPr>
        <p:blipFill>
          <a:blip r:embed="rId4"/>
          <a:stretch>
            <a:fillRect/>
          </a:stretch>
        </p:blipFill>
        <p:spPr>
          <a:xfrm>
            <a:off x="9165446" y="2993839"/>
            <a:ext cx="1499006" cy="422539"/>
          </a:xfrm>
          <a:prstGeom prst="rect">
            <a:avLst/>
          </a:prstGeom>
        </p:spPr>
      </p:pic>
    </p:spTree>
    <p:extLst>
      <p:ext uri="{BB962C8B-B14F-4D97-AF65-F5344CB8AC3E}">
        <p14:creationId xmlns:p14="http://schemas.microsoft.com/office/powerpoint/2010/main" val="394736394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8">
            <a:extLst>
              <a:ext uri="{FF2B5EF4-FFF2-40B4-BE49-F238E27FC236}">
                <a16:creationId xmlns:a16="http://schemas.microsoft.com/office/drawing/2014/main" id="{74BD23BB-2B1F-E83D-DC49-2AAA9B203D42}"/>
              </a:ext>
            </a:extLst>
          </p:cNvPr>
          <p:cNvSpPr txBox="1">
            <a:spLocks/>
          </p:cNvSpPr>
          <p:nvPr/>
        </p:nvSpPr>
        <p:spPr>
          <a:xfrm>
            <a:off x="967368" y="688756"/>
            <a:ext cx="5907565"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b="1" dirty="0">
                <a:solidFill>
                  <a:srgbClr val="01AFE6"/>
                </a:solidFill>
                <a:latin typeface="+mj-lt"/>
                <a:cs typeface="Arial" panose="020B0604020202020204" pitchFamily="34" charset="0"/>
              </a:rPr>
              <a:t>Celebrating Milestones</a:t>
            </a:r>
            <a:endParaRPr lang="en-US" sz="1800" b="1" dirty="0">
              <a:solidFill>
                <a:srgbClr val="01AFE6"/>
              </a:solidFill>
              <a:latin typeface="+mj-lt"/>
            </a:endParaRPr>
          </a:p>
        </p:txBody>
      </p:sp>
      <p:sp>
        <p:nvSpPr>
          <p:cNvPr id="5" name="TextBox 4">
            <a:extLst>
              <a:ext uri="{FF2B5EF4-FFF2-40B4-BE49-F238E27FC236}">
                <a16:creationId xmlns:a16="http://schemas.microsoft.com/office/drawing/2014/main" id="{7C17DC9C-213B-4A36-CEE1-17C86AFFD9C6}"/>
              </a:ext>
            </a:extLst>
          </p:cNvPr>
          <p:cNvSpPr txBox="1"/>
          <p:nvPr/>
        </p:nvSpPr>
        <p:spPr>
          <a:xfrm>
            <a:off x="967368" y="1112618"/>
            <a:ext cx="10054064" cy="1200329"/>
          </a:xfrm>
          <a:prstGeom prst="rect">
            <a:avLst/>
          </a:prstGeom>
          <a:noFill/>
        </p:spPr>
        <p:txBody>
          <a:bodyPr wrap="square" lIns="91440" tIns="45720" rIns="91440" bIns="45720" anchor="t">
            <a:spAutoFit/>
          </a:bodyPr>
          <a:lstStyle/>
          <a:p>
            <a:r>
              <a:rPr lang="en-US" dirty="0"/>
              <a:t>Recognizing milestones throughout the change management process serves multiple purposes. It not only helps acknowledge the efforts of your team but also keeps the momentum going by providing a sense of accomplishment at various stages of the change initiative. Here’s why celebrating milestones is essential:</a:t>
            </a:r>
          </a:p>
        </p:txBody>
      </p:sp>
      <p:sp>
        <p:nvSpPr>
          <p:cNvPr id="4" name="TextBox 3">
            <a:extLst>
              <a:ext uri="{FF2B5EF4-FFF2-40B4-BE49-F238E27FC236}">
                <a16:creationId xmlns:a16="http://schemas.microsoft.com/office/drawing/2014/main" id="{CDE1C566-5CBB-2966-84A9-46CEDB06F934}"/>
              </a:ext>
            </a:extLst>
          </p:cNvPr>
          <p:cNvSpPr txBox="1"/>
          <p:nvPr/>
        </p:nvSpPr>
        <p:spPr>
          <a:xfrm>
            <a:off x="1545217" y="2592859"/>
            <a:ext cx="10083514" cy="646331"/>
          </a:xfrm>
          <a:prstGeom prst="rect">
            <a:avLst/>
          </a:prstGeom>
          <a:noFill/>
        </p:spPr>
        <p:txBody>
          <a:bodyPr wrap="square">
            <a:spAutoFit/>
          </a:bodyPr>
          <a:lstStyle/>
          <a:p>
            <a:r>
              <a:rPr lang="en-US" b="1" dirty="0"/>
              <a:t>Boosts Morale:</a:t>
            </a:r>
            <a:r>
              <a:rPr lang="en-US" dirty="0"/>
              <a:t> Celebrating achievements shows your team their efforts are valued, boosting morale and motivation.</a:t>
            </a:r>
            <a:endParaRPr lang="en-UG" dirty="0"/>
          </a:p>
        </p:txBody>
      </p:sp>
      <p:sp>
        <p:nvSpPr>
          <p:cNvPr id="6" name="Oval 5">
            <a:extLst>
              <a:ext uri="{FF2B5EF4-FFF2-40B4-BE49-F238E27FC236}">
                <a16:creationId xmlns:a16="http://schemas.microsoft.com/office/drawing/2014/main" id="{9FEB2F21-8C4D-52E0-37B2-E46BD24AFA9C}"/>
              </a:ext>
            </a:extLst>
          </p:cNvPr>
          <p:cNvSpPr/>
          <p:nvPr/>
        </p:nvSpPr>
        <p:spPr>
          <a:xfrm>
            <a:off x="969860" y="2635920"/>
            <a:ext cx="369332" cy="369332"/>
          </a:xfrm>
          <a:prstGeom prst="ellipse">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a:t>
            </a:r>
            <a:endParaRPr lang="en-UG" dirty="0"/>
          </a:p>
        </p:txBody>
      </p:sp>
      <p:sp>
        <p:nvSpPr>
          <p:cNvPr id="7" name="Oval 6">
            <a:extLst>
              <a:ext uri="{FF2B5EF4-FFF2-40B4-BE49-F238E27FC236}">
                <a16:creationId xmlns:a16="http://schemas.microsoft.com/office/drawing/2014/main" id="{4B0E7EED-31BF-3E01-0C0B-8EE4528CE05D}"/>
              </a:ext>
            </a:extLst>
          </p:cNvPr>
          <p:cNvSpPr/>
          <p:nvPr/>
        </p:nvSpPr>
        <p:spPr>
          <a:xfrm>
            <a:off x="967368" y="3451930"/>
            <a:ext cx="369332" cy="369332"/>
          </a:xfrm>
          <a:prstGeom prst="ellipse">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a:t>
            </a:r>
            <a:endParaRPr lang="en-UG" dirty="0"/>
          </a:p>
        </p:txBody>
      </p:sp>
      <p:sp>
        <p:nvSpPr>
          <p:cNvPr id="8" name="Oval 7">
            <a:extLst>
              <a:ext uri="{FF2B5EF4-FFF2-40B4-BE49-F238E27FC236}">
                <a16:creationId xmlns:a16="http://schemas.microsoft.com/office/drawing/2014/main" id="{339B0172-AD47-F064-19E7-11EC7C15FD3E}"/>
              </a:ext>
            </a:extLst>
          </p:cNvPr>
          <p:cNvSpPr/>
          <p:nvPr/>
        </p:nvSpPr>
        <p:spPr>
          <a:xfrm>
            <a:off x="970540" y="4144235"/>
            <a:ext cx="369332" cy="369332"/>
          </a:xfrm>
          <a:prstGeom prst="ellipse">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3</a:t>
            </a:r>
            <a:endParaRPr lang="en-UG"/>
          </a:p>
        </p:txBody>
      </p:sp>
      <p:sp>
        <p:nvSpPr>
          <p:cNvPr id="9" name="TextBox 8">
            <a:extLst>
              <a:ext uri="{FF2B5EF4-FFF2-40B4-BE49-F238E27FC236}">
                <a16:creationId xmlns:a16="http://schemas.microsoft.com/office/drawing/2014/main" id="{0E54D0EC-C627-DB94-5253-A7F3EEBC758B}"/>
              </a:ext>
            </a:extLst>
          </p:cNvPr>
          <p:cNvSpPr txBox="1"/>
          <p:nvPr/>
        </p:nvSpPr>
        <p:spPr>
          <a:xfrm>
            <a:off x="1545217" y="3313431"/>
            <a:ext cx="10083514" cy="646331"/>
          </a:xfrm>
          <a:prstGeom prst="rect">
            <a:avLst/>
          </a:prstGeom>
          <a:noFill/>
        </p:spPr>
        <p:txBody>
          <a:bodyPr wrap="square">
            <a:spAutoFit/>
          </a:bodyPr>
          <a:lstStyle/>
          <a:p>
            <a:r>
              <a:rPr lang="en-US" b="1" dirty="0"/>
              <a:t>Reinforces Progress:</a:t>
            </a:r>
            <a:r>
              <a:rPr lang="en-US" dirty="0"/>
              <a:t> Marking milestones highlights progress, confirming the initiative is on track.</a:t>
            </a:r>
            <a:endParaRPr lang="en-UG" dirty="0"/>
          </a:p>
        </p:txBody>
      </p:sp>
      <p:sp>
        <p:nvSpPr>
          <p:cNvPr id="10" name="TextBox 9">
            <a:extLst>
              <a:ext uri="{FF2B5EF4-FFF2-40B4-BE49-F238E27FC236}">
                <a16:creationId xmlns:a16="http://schemas.microsoft.com/office/drawing/2014/main" id="{C92A3E97-EE0B-69D6-67B9-2142EFAC8303}"/>
              </a:ext>
            </a:extLst>
          </p:cNvPr>
          <p:cNvSpPr txBox="1"/>
          <p:nvPr/>
        </p:nvSpPr>
        <p:spPr>
          <a:xfrm>
            <a:off x="1545217" y="4034004"/>
            <a:ext cx="10083514" cy="646331"/>
          </a:xfrm>
          <a:prstGeom prst="rect">
            <a:avLst/>
          </a:prstGeom>
          <a:noFill/>
        </p:spPr>
        <p:txBody>
          <a:bodyPr wrap="square">
            <a:spAutoFit/>
          </a:bodyPr>
          <a:lstStyle/>
          <a:p>
            <a:r>
              <a:rPr lang="en-US" b="1" dirty="0"/>
              <a:t>Maintains Engagement:</a:t>
            </a:r>
            <a:r>
              <a:rPr lang="en-US" dirty="0"/>
              <a:t> Regular celebrations prevent change fatigue, keeping employees engaged.</a:t>
            </a:r>
            <a:endParaRPr lang="en-UG" dirty="0"/>
          </a:p>
        </p:txBody>
      </p:sp>
      <p:sp>
        <p:nvSpPr>
          <p:cNvPr id="11" name="Oval 10">
            <a:extLst>
              <a:ext uri="{FF2B5EF4-FFF2-40B4-BE49-F238E27FC236}">
                <a16:creationId xmlns:a16="http://schemas.microsoft.com/office/drawing/2014/main" id="{4CD866E4-8FB0-354B-564E-17C093BF1DAC}"/>
              </a:ext>
            </a:extLst>
          </p:cNvPr>
          <p:cNvSpPr/>
          <p:nvPr/>
        </p:nvSpPr>
        <p:spPr>
          <a:xfrm>
            <a:off x="967368" y="4893078"/>
            <a:ext cx="369332" cy="369332"/>
          </a:xfrm>
          <a:prstGeom prst="ellipse">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4</a:t>
            </a:r>
            <a:endParaRPr lang="en-UG" dirty="0"/>
          </a:p>
        </p:txBody>
      </p:sp>
      <p:sp>
        <p:nvSpPr>
          <p:cNvPr id="13" name="TextBox 12">
            <a:extLst>
              <a:ext uri="{FF2B5EF4-FFF2-40B4-BE49-F238E27FC236}">
                <a16:creationId xmlns:a16="http://schemas.microsoft.com/office/drawing/2014/main" id="{0DB70ED8-C8B1-249C-2596-07330F29AC5E}"/>
              </a:ext>
            </a:extLst>
          </p:cNvPr>
          <p:cNvSpPr txBox="1"/>
          <p:nvPr/>
        </p:nvSpPr>
        <p:spPr>
          <a:xfrm>
            <a:off x="1545217" y="4754577"/>
            <a:ext cx="10083514" cy="646331"/>
          </a:xfrm>
          <a:prstGeom prst="rect">
            <a:avLst/>
          </a:prstGeom>
          <a:noFill/>
        </p:spPr>
        <p:txBody>
          <a:bodyPr wrap="square">
            <a:spAutoFit/>
          </a:bodyPr>
          <a:lstStyle/>
          <a:p>
            <a:r>
              <a:rPr lang="en-US" b="1" dirty="0"/>
              <a:t>Encourages Positive Behavior:</a:t>
            </a:r>
            <a:r>
              <a:rPr lang="en-US" dirty="0"/>
              <a:t> Acknowledging successes promotes collaboration, problem-solving, and innovation, essential for driving change forward.</a:t>
            </a:r>
            <a:endParaRPr lang="en-UG" dirty="0"/>
          </a:p>
        </p:txBody>
      </p:sp>
    </p:spTree>
    <p:extLst>
      <p:ext uri="{BB962C8B-B14F-4D97-AF65-F5344CB8AC3E}">
        <p14:creationId xmlns:p14="http://schemas.microsoft.com/office/powerpoint/2010/main" val="72248332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8">
            <a:extLst>
              <a:ext uri="{FF2B5EF4-FFF2-40B4-BE49-F238E27FC236}">
                <a16:creationId xmlns:a16="http://schemas.microsoft.com/office/drawing/2014/main" id="{74BD23BB-2B1F-E83D-DC49-2AAA9B203D42}"/>
              </a:ext>
            </a:extLst>
          </p:cNvPr>
          <p:cNvSpPr txBox="1">
            <a:spLocks/>
          </p:cNvSpPr>
          <p:nvPr/>
        </p:nvSpPr>
        <p:spPr>
          <a:xfrm>
            <a:off x="967368" y="688756"/>
            <a:ext cx="5907565"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b="1" dirty="0">
                <a:solidFill>
                  <a:srgbClr val="01AFE6"/>
                </a:solidFill>
                <a:latin typeface="+mj-lt"/>
                <a:cs typeface="Arial" panose="020B0604020202020204" pitchFamily="34" charset="0"/>
              </a:rPr>
              <a:t>Types of Milestone to Celebrate</a:t>
            </a:r>
            <a:endParaRPr lang="en-US" sz="1800" b="1" dirty="0">
              <a:solidFill>
                <a:srgbClr val="01AFE6"/>
              </a:solidFill>
              <a:latin typeface="+mj-lt"/>
            </a:endParaRPr>
          </a:p>
        </p:txBody>
      </p:sp>
      <p:sp>
        <p:nvSpPr>
          <p:cNvPr id="5" name="TextBox 4">
            <a:extLst>
              <a:ext uri="{FF2B5EF4-FFF2-40B4-BE49-F238E27FC236}">
                <a16:creationId xmlns:a16="http://schemas.microsoft.com/office/drawing/2014/main" id="{7C17DC9C-213B-4A36-CEE1-17C86AFFD9C6}"/>
              </a:ext>
            </a:extLst>
          </p:cNvPr>
          <p:cNvSpPr txBox="1"/>
          <p:nvPr/>
        </p:nvSpPr>
        <p:spPr>
          <a:xfrm>
            <a:off x="967368" y="1112618"/>
            <a:ext cx="10054064" cy="923330"/>
          </a:xfrm>
          <a:prstGeom prst="rect">
            <a:avLst/>
          </a:prstGeom>
          <a:noFill/>
        </p:spPr>
        <p:txBody>
          <a:bodyPr wrap="square" lIns="91440" tIns="45720" rIns="91440" bIns="45720" anchor="t">
            <a:spAutoFit/>
          </a:bodyPr>
          <a:lstStyle/>
          <a:p>
            <a:r>
              <a:rPr lang="en-US" dirty="0"/>
              <a:t>Different types of milestones can be recognized depending on the structure of your change management initiative. Celebrating a mix of short-term and long-term milestones helps maintain enthusiasm and motivation throughout the entire process.</a:t>
            </a:r>
          </a:p>
        </p:txBody>
      </p:sp>
      <p:sp>
        <p:nvSpPr>
          <p:cNvPr id="3" name="TextBox 2">
            <a:extLst>
              <a:ext uri="{FF2B5EF4-FFF2-40B4-BE49-F238E27FC236}">
                <a16:creationId xmlns:a16="http://schemas.microsoft.com/office/drawing/2014/main" id="{82FE6286-9F7B-44B5-57E2-5DA4EF7A81CC}"/>
              </a:ext>
            </a:extLst>
          </p:cNvPr>
          <p:cNvSpPr txBox="1"/>
          <p:nvPr/>
        </p:nvSpPr>
        <p:spPr>
          <a:xfrm>
            <a:off x="967368" y="2152033"/>
            <a:ext cx="5907565" cy="307777"/>
          </a:xfrm>
          <a:prstGeom prst="rect">
            <a:avLst/>
          </a:prstGeom>
          <a:noFill/>
        </p:spPr>
        <p:txBody>
          <a:bodyPr wrap="square">
            <a:spAutoFit/>
          </a:bodyPr>
          <a:lstStyle/>
          <a:p>
            <a:pPr algn="ctr"/>
            <a:r>
              <a:rPr lang="en-US" sz="1400" i="1" dirty="0">
                <a:solidFill>
                  <a:schemeClr val="tx2">
                    <a:lumMod val="60000"/>
                    <a:lumOff val="40000"/>
                  </a:schemeClr>
                </a:solidFill>
              </a:rPr>
              <a:t>Select the arrows to know the types of milestones to celebrate.</a:t>
            </a:r>
            <a:endParaRPr lang="en-UG" sz="1400" i="1" dirty="0">
              <a:solidFill>
                <a:schemeClr val="tx2">
                  <a:lumMod val="60000"/>
                  <a:lumOff val="40000"/>
                </a:schemeClr>
              </a:solidFill>
            </a:endParaRPr>
          </a:p>
        </p:txBody>
      </p:sp>
    </p:spTree>
    <p:extLst>
      <p:ext uri="{BB962C8B-B14F-4D97-AF65-F5344CB8AC3E}">
        <p14:creationId xmlns:p14="http://schemas.microsoft.com/office/powerpoint/2010/main" val="246450722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9CE73DC-4074-22A1-AAE2-011AF6FF9041}"/>
              </a:ext>
            </a:extLst>
          </p:cNvPr>
          <p:cNvSpPr/>
          <p:nvPr/>
        </p:nvSpPr>
        <p:spPr>
          <a:xfrm>
            <a:off x="1278152" y="1212558"/>
            <a:ext cx="9380591" cy="5344821"/>
          </a:xfrm>
          <a:prstGeom prst="rect">
            <a:avLst/>
          </a:prstGeom>
          <a:solidFill>
            <a:schemeClr val="bg1"/>
          </a:solidFill>
          <a:ln>
            <a:noFill/>
          </a:ln>
          <a:effectLst>
            <a:outerShdw blurRad="63500" sx="102000" sy="102000" algn="ctr" rotWithShape="0">
              <a:prstClr val="black">
                <a:alpha val="5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11" name="TextBox 10">
            <a:extLst>
              <a:ext uri="{FF2B5EF4-FFF2-40B4-BE49-F238E27FC236}">
                <a16:creationId xmlns:a16="http://schemas.microsoft.com/office/drawing/2014/main" id="{4950DBD3-6C6D-39EE-2BA9-626FB11D2A3C}"/>
              </a:ext>
            </a:extLst>
          </p:cNvPr>
          <p:cNvSpPr txBox="1"/>
          <p:nvPr/>
        </p:nvSpPr>
        <p:spPr>
          <a:xfrm>
            <a:off x="1647731" y="3715982"/>
            <a:ext cx="6236804" cy="307777"/>
          </a:xfrm>
          <a:prstGeom prst="rect">
            <a:avLst/>
          </a:prstGeom>
          <a:noFill/>
        </p:spPr>
        <p:txBody>
          <a:bodyPr wrap="square">
            <a:spAutoFit/>
          </a:bodyPr>
          <a:lstStyle/>
          <a:p>
            <a:pPr marL="0" indent="0">
              <a:buFont typeface="Arial" panose="020B0604020202020204" pitchFamily="34" charset="0"/>
              <a:buNone/>
            </a:pPr>
            <a:r>
              <a:rPr lang="en-US" sz="1400" b="1" dirty="0">
                <a:latin typeface="+mj-lt"/>
                <a:cs typeface="Arial" panose="020B0604020202020204" pitchFamily="34" charset="0"/>
              </a:rPr>
              <a:t>Initial Success Milestones</a:t>
            </a:r>
            <a:endParaRPr lang="en-US" sz="1400" b="1" dirty="0">
              <a:latin typeface="+mj-lt"/>
            </a:endParaRPr>
          </a:p>
        </p:txBody>
      </p:sp>
      <p:sp>
        <p:nvSpPr>
          <p:cNvPr id="13" name="TextBox 12">
            <a:extLst>
              <a:ext uri="{FF2B5EF4-FFF2-40B4-BE49-F238E27FC236}">
                <a16:creationId xmlns:a16="http://schemas.microsoft.com/office/drawing/2014/main" id="{C7903315-AEB4-9C49-1B67-D2C008025B45}"/>
              </a:ext>
            </a:extLst>
          </p:cNvPr>
          <p:cNvSpPr txBox="1"/>
          <p:nvPr/>
        </p:nvSpPr>
        <p:spPr>
          <a:xfrm>
            <a:off x="1647731" y="4052456"/>
            <a:ext cx="8641432" cy="1569660"/>
          </a:xfrm>
          <a:prstGeom prst="rect">
            <a:avLst/>
          </a:prstGeom>
          <a:noFill/>
        </p:spPr>
        <p:txBody>
          <a:bodyPr wrap="square">
            <a:spAutoFit/>
          </a:bodyPr>
          <a:lstStyle/>
          <a:p>
            <a:r>
              <a:rPr lang="en-US" sz="1200" dirty="0"/>
              <a:t>These are quick wins or small achievements that happen early in the change process. Celebrating these early successes can build confidence in the team and show that progress is being made.</a:t>
            </a:r>
          </a:p>
          <a:p>
            <a:endParaRPr lang="en-US" sz="1200" b="1" dirty="0"/>
          </a:p>
          <a:p>
            <a:r>
              <a:rPr lang="en-US" sz="1200" b="1" dirty="0"/>
              <a:t>Example:</a:t>
            </a:r>
            <a:r>
              <a:rPr lang="en-US" sz="1200" dirty="0"/>
              <a:t> Completing the initial training phase or successfully onboarding the first group of users to a new system.</a:t>
            </a:r>
          </a:p>
          <a:p>
            <a:endParaRPr lang="en-US" sz="1200" b="1" dirty="0"/>
          </a:p>
          <a:p>
            <a:r>
              <a:rPr lang="en-US" sz="1200" b="1" dirty="0"/>
              <a:t>How to Celebrate:</a:t>
            </a:r>
            <a:r>
              <a:rPr lang="en-US" sz="1200" dirty="0"/>
              <a:t> Publicly recognize the team involved in this achievement via a company-wide email, organize a small in-person, or virtual celebration.</a:t>
            </a:r>
          </a:p>
        </p:txBody>
      </p:sp>
      <p:sp>
        <p:nvSpPr>
          <p:cNvPr id="17" name="Rectangle: Rounded Corners 16">
            <a:extLst>
              <a:ext uri="{FF2B5EF4-FFF2-40B4-BE49-F238E27FC236}">
                <a16:creationId xmlns:a16="http://schemas.microsoft.com/office/drawing/2014/main" id="{8FCD8518-ECDF-BE11-77C2-785C89B79678}"/>
              </a:ext>
            </a:extLst>
          </p:cNvPr>
          <p:cNvSpPr/>
          <p:nvPr/>
        </p:nvSpPr>
        <p:spPr>
          <a:xfrm>
            <a:off x="4381950" y="956951"/>
            <a:ext cx="2679816" cy="511214"/>
          </a:xfrm>
          <a:prstGeom prst="roundRect">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2C9EC28D-6A5F-DAB5-1D75-6806B0810FEE}"/>
              </a:ext>
            </a:extLst>
          </p:cNvPr>
          <p:cNvSpPr txBox="1"/>
          <p:nvPr/>
        </p:nvSpPr>
        <p:spPr>
          <a:xfrm>
            <a:off x="4390429" y="1042933"/>
            <a:ext cx="2679817"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indent="0" algn="ctr">
              <a:buFont typeface="Arial" panose="020B0604020202020204" pitchFamily="34" charset="0"/>
              <a:buNone/>
            </a:pPr>
            <a:r>
              <a:rPr lang="en-US" sz="1400" b="1" dirty="0">
                <a:solidFill>
                  <a:schemeClr val="bg1"/>
                </a:solidFill>
                <a:latin typeface="+mj-lt"/>
                <a:cs typeface="Arial" panose="020B0604020202020204" pitchFamily="34" charset="0"/>
              </a:rPr>
              <a:t>Initial Success Milestones</a:t>
            </a:r>
            <a:endParaRPr lang="en-US" sz="1400" b="1" dirty="0">
              <a:solidFill>
                <a:schemeClr val="bg1"/>
              </a:solidFill>
              <a:latin typeface="+mj-lt"/>
            </a:endParaRPr>
          </a:p>
        </p:txBody>
      </p:sp>
      <p:grpSp>
        <p:nvGrpSpPr>
          <p:cNvPr id="36" name="Group 35">
            <a:extLst>
              <a:ext uri="{FF2B5EF4-FFF2-40B4-BE49-F238E27FC236}">
                <a16:creationId xmlns:a16="http://schemas.microsoft.com/office/drawing/2014/main" id="{B9481C72-4093-9972-35FB-FD37DBFB8FA3}"/>
              </a:ext>
            </a:extLst>
          </p:cNvPr>
          <p:cNvGrpSpPr/>
          <p:nvPr/>
        </p:nvGrpSpPr>
        <p:grpSpPr>
          <a:xfrm>
            <a:off x="586407" y="3738598"/>
            <a:ext cx="318052" cy="318052"/>
            <a:chOff x="586407" y="3738598"/>
            <a:chExt cx="318052" cy="318052"/>
          </a:xfrm>
        </p:grpSpPr>
        <p:sp>
          <p:nvSpPr>
            <p:cNvPr id="5" name="Oval 4">
              <a:extLst>
                <a:ext uri="{FF2B5EF4-FFF2-40B4-BE49-F238E27FC236}">
                  <a16:creationId xmlns:a16="http://schemas.microsoft.com/office/drawing/2014/main" id="{5F31DE2B-F9EE-4465-7E36-768FC670AE52}"/>
                </a:ext>
              </a:extLst>
            </p:cNvPr>
            <p:cNvSpPr/>
            <p:nvPr/>
          </p:nvSpPr>
          <p:spPr>
            <a:xfrm>
              <a:off x="586407" y="3738598"/>
              <a:ext cx="318052" cy="318052"/>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dirty="0"/>
            </a:p>
          </p:txBody>
        </p:sp>
        <p:cxnSp>
          <p:nvCxnSpPr>
            <p:cNvPr id="21" name="Straight Connector 20">
              <a:extLst>
                <a:ext uri="{FF2B5EF4-FFF2-40B4-BE49-F238E27FC236}">
                  <a16:creationId xmlns:a16="http://schemas.microsoft.com/office/drawing/2014/main" id="{551207CE-4A4A-92F2-2A47-EE9C64E275A9}"/>
                </a:ext>
              </a:extLst>
            </p:cNvPr>
            <p:cNvCxnSpPr>
              <a:cxnSpLocks/>
            </p:cNvCxnSpPr>
            <p:nvPr/>
          </p:nvCxnSpPr>
          <p:spPr>
            <a:xfrm flipH="1">
              <a:off x="680627" y="3807129"/>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07F3696-870A-64B8-5769-1218266E6D8D}"/>
                </a:ext>
              </a:extLst>
            </p:cNvPr>
            <p:cNvCxnSpPr>
              <a:cxnSpLocks/>
            </p:cNvCxnSpPr>
            <p:nvPr/>
          </p:nvCxnSpPr>
          <p:spPr>
            <a:xfrm flipH="1" flipV="1">
              <a:off x="680626" y="3890005"/>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7" name="Group 36">
            <a:extLst>
              <a:ext uri="{FF2B5EF4-FFF2-40B4-BE49-F238E27FC236}">
                <a16:creationId xmlns:a16="http://schemas.microsoft.com/office/drawing/2014/main" id="{D8890C27-1EDB-EDB5-9582-AD1311138E91}"/>
              </a:ext>
            </a:extLst>
          </p:cNvPr>
          <p:cNvGrpSpPr/>
          <p:nvPr/>
        </p:nvGrpSpPr>
        <p:grpSpPr>
          <a:xfrm flipH="1">
            <a:off x="11032436" y="3814692"/>
            <a:ext cx="318052" cy="318052"/>
            <a:chOff x="586407" y="3738598"/>
            <a:chExt cx="318052" cy="318052"/>
          </a:xfrm>
        </p:grpSpPr>
        <p:sp>
          <p:nvSpPr>
            <p:cNvPr id="38" name="Oval 37">
              <a:extLst>
                <a:ext uri="{FF2B5EF4-FFF2-40B4-BE49-F238E27FC236}">
                  <a16:creationId xmlns:a16="http://schemas.microsoft.com/office/drawing/2014/main" id="{5C71842D-FC10-E904-8420-2ED6560BEF9C}"/>
                </a:ext>
              </a:extLst>
            </p:cNvPr>
            <p:cNvSpPr/>
            <p:nvPr/>
          </p:nvSpPr>
          <p:spPr>
            <a:xfrm>
              <a:off x="586407" y="3738598"/>
              <a:ext cx="318052" cy="318052"/>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dirty="0"/>
            </a:p>
          </p:txBody>
        </p:sp>
        <p:cxnSp>
          <p:nvCxnSpPr>
            <p:cNvPr id="39" name="Straight Connector 38">
              <a:extLst>
                <a:ext uri="{FF2B5EF4-FFF2-40B4-BE49-F238E27FC236}">
                  <a16:creationId xmlns:a16="http://schemas.microsoft.com/office/drawing/2014/main" id="{C7BFA325-7DAA-3266-9604-7B7058760D10}"/>
                </a:ext>
              </a:extLst>
            </p:cNvPr>
            <p:cNvCxnSpPr>
              <a:cxnSpLocks/>
            </p:cNvCxnSpPr>
            <p:nvPr/>
          </p:nvCxnSpPr>
          <p:spPr>
            <a:xfrm flipH="1">
              <a:off x="680627" y="3807129"/>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E3F455C4-B395-A422-C05C-4A33318EF919}"/>
                </a:ext>
              </a:extLst>
            </p:cNvPr>
            <p:cNvCxnSpPr>
              <a:cxnSpLocks/>
            </p:cNvCxnSpPr>
            <p:nvPr/>
          </p:nvCxnSpPr>
          <p:spPr>
            <a:xfrm flipH="1" flipV="1">
              <a:off x="680626" y="3890005"/>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2" name="TextBox 41">
            <a:extLst>
              <a:ext uri="{FF2B5EF4-FFF2-40B4-BE49-F238E27FC236}">
                <a16:creationId xmlns:a16="http://schemas.microsoft.com/office/drawing/2014/main" id="{2020DD54-1DF9-1176-1D2E-4F8CCD7A72AE}"/>
              </a:ext>
            </a:extLst>
          </p:cNvPr>
          <p:cNvSpPr txBox="1"/>
          <p:nvPr/>
        </p:nvSpPr>
        <p:spPr>
          <a:xfrm>
            <a:off x="2444074" y="539610"/>
            <a:ext cx="7303851" cy="307777"/>
          </a:xfrm>
          <a:prstGeom prst="rect">
            <a:avLst/>
          </a:prstGeom>
          <a:noFill/>
        </p:spPr>
        <p:txBody>
          <a:bodyPr wrap="square">
            <a:spAutoFit/>
          </a:bodyPr>
          <a:lstStyle/>
          <a:p>
            <a:pPr algn="ctr"/>
            <a:r>
              <a:rPr lang="en-US" sz="1400" i="1" dirty="0">
                <a:solidFill>
                  <a:schemeClr val="tx2">
                    <a:lumMod val="60000"/>
                    <a:lumOff val="40000"/>
                  </a:schemeClr>
                </a:solidFill>
              </a:rPr>
              <a:t>Select the arrows to know the methods for collecting feedback.</a:t>
            </a:r>
            <a:endParaRPr lang="en-UG" sz="1400" i="1" dirty="0">
              <a:solidFill>
                <a:schemeClr val="tx2">
                  <a:lumMod val="60000"/>
                  <a:lumOff val="40000"/>
                </a:schemeClr>
              </a:solidFill>
            </a:endParaRPr>
          </a:p>
        </p:txBody>
      </p:sp>
      <p:pic>
        <p:nvPicPr>
          <p:cNvPr id="2" name="Picture 2">
            <a:extLst>
              <a:ext uri="{FF2B5EF4-FFF2-40B4-BE49-F238E27FC236}">
                <a16:creationId xmlns:a16="http://schemas.microsoft.com/office/drawing/2014/main" id="{1A0132FD-6CD4-F483-DD15-2CD95642EF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7525" b="17525"/>
          <a:stretch/>
        </p:blipFill>
        <p:spPr bwMode="auto">
          <a:xfrm>
            <a:off x="3406026" y="1572879"/>
            <a:ext cx="4631664" cy="2006541"/>
          </a:xfrm>
          <a:prstGeom prst="rect">
            <a:avLst/>
          </a:prstGeom>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300199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9CE73DC-4074-22A1-AAE2-011AF6FF9041}"/>
              </a:ext>
            </a:extLst>
          </p:cNvPr>
          <p:cNvSpPr/>
          <p:nvPr/>
        </p:nvSpPr>
        <p:spPr>
          <a:xfrm>
            <a:off x="1278152" y="1212558"/>
            <a:ext cx="9380591" cy="5344821"/>
          </a:xfrm>
          <a:prstGeom prst="rect">
            <a:avLst/>
          </a:prstGeom>
          <a:solidFill>
            <a:schemeClr val="bg1"/>
          </a:solidFill>
          <a:ln>
            <a:noFill/>
          </a:ln>
          <a:effectLst>
            <a:outerShdw blurRad="63500" sx="102000" sy="102000" algn="ctr" rotWithShape="0">
              <a:prstClr val="black">
                <a:alpha val="5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11" name="TextBox 10">
            <a:extLst>
              <a:ext uri="{FF2B5EF4-FFF2-40B4-BE49-F238E27FC236}">
                <a16:creationId xmlns:a16="http://schemas.microsoft.com/office/drawing/2014/main" id="{4950DBD3-6C6D-39EE-2BA9-626FB11D2A3C}"/>
              </a:ext>
            </a:extLst>
          </p:cNvPr>
          <p:cNvSpPr txBox="1"/>
          <p:nvPr/>
        </p:nvSpPr>
        <p:spPr>
          <a:xfrm>
            <a:off x="1677230" y="3715982"/>
            <a:ext cx="6236804" cy="307777"/>
          </a:xfrm>
          <a:prstGeom prst="rect">
            <a:avLst/>
          </a:prstGeom>
          <a:noFill/>
        </p:spPr>
        <p:txBody>
          <a:bodyPr wrap="square">
            <a:spAutoFit/>
          </a:bodyPr>
          <a:lstStyle/>
          <a:p>
            <a:pPr marL="0" indent="0">
              <a:buFont typeface="Arial" panose="020B0604020202020204" pitchFamily="34" charset="0"/>
              <a:buNone/>
            </a:pPr>
            <a:r>
              <a:rPr lang="en-US" sz="1400" b="1" dirty="0">
                <a:latin typeface="+mj-lt"/>
                <a:cs typeface="Arial" panose="020B0604020202020204" pitchFamily="34" charset="0"/>
              </a:rPr>
              <a:t>Midpoint Milestones</a:t>
            </a:r>
            <a:endParaRPr lang="en-US" sz="1400" b="1" dirty="0">
              <a:latin typeface="+mj-lt"/>
            </a:endParaRPr>
          </a:p>
        </p:txBody>
      </p:sp>
      <p:sp>
        <p:nvSpPr>
          <p:cNvPr id="13" name="TextBox 12">
            <a:extLst>
              <a:ext uri="{FF2B5EF4-FFF2-40B4-BE49-F238E27FC236}">
                <a16:creationId xmlns:a16="http://schemas.microsoft.com/office/drawing/2014/main" id="{C7903315-AEB4-9C49-1B67-D2C008025B45}"/>
              </a:ext>
            </a:extLst>
          </p:cNvPr>
          <p:cNvSpPr txBox="1"/>
          <p:nvPr/>
        </p:nvSpPr>
        <p:spPr>
          <a:xfrm>
            <a:off x="1647731" y="4052456"/>
            <a:ext cx="8641432" cy="1569660"/>
          </a:xfrm>
          <a:prstGeom prst="rect">
            <a:avLst/>
          </a:prstGeom>
          <a:noFill/>
        </p:spPr>
        <p:txBody>
          <a:bodyPr wrap="square">
            <a:spAutoFit/>
          </a:bodyPr>
          <a:lstStyle/>
          <a:p>
            <a:r>
              <a:rPr lang="en-US" sz="1200" dirty="0"/>
              <a:t>Midpoint milestones represent progress at significant stages of the initiative. These are often larger achievements, such as reaching a key performance indicator (KPI) or completing a major phase of the project.</a:t>
            </a:r>
          </a:p>
          <a:p>
            <a:endParaRPr lang="en-US" sz="1200" b="1" dirty="0"/>
          </a:p>
          <a:p>
            <a:r>
              <a:rPr lang="en-US" sz="1200" b="1" dirty="0"/>
              <a:t>Example:</a:t>
            </a:r>
            <a:r>
              <a:rPr lang="en-US" sz="1200" dirty="0"/>
              <a:t> Achieving 50% user adoption of a new tool or reaching the halfway point in a system integration.</a:t>
            </a:r>
          </a:p>
          <a:p>
            <a:endParaRPr lang="en-US" sz="1200" b="1" dirty="0"/>
          </a:p>
          <a:p>
            <a:r>
              <a:rPr lang="en-US" sz="1200" b="1" dirty="0"/>
              <a:t>How to Celebrate:</a:t>
            </a:r>
            <a:r>
              <a:rPr lang="en-US" sz="1200" dirty="0"/>
              <a:t> Consider offering rewards such as gift cards, certificates, or public recognition at a company meeting. Publicly sharing progress through internal newsletters or dashboards can also highlight the accomplishment.</a:t>
            </a:r>
          </a:p>
        </p:txBody>
      </p:sp>
      <p:sp>
        <p:nvSpPr>
          <p:cNvPr id="17" name="Rectangle: Rounded Corners 16">
            <a:extLst>
              <a:ext uri="{FF2B5EF4-FFF2-40B4-BE49-F238E27FC236}">
                <a16:creationId xmlns:a16="http://schemas.microsoft.com/office/drawing/2014/main" id="{8FCD8518-ECDF-BE11-77C2-785C89B79678}"/>
              </a:ext>
            </a:extLst>
          </p:cNvPr>
          <p:cNvSpPr/>
          <p:nvPr/>
        </p:nvSpPr>
        <p:spPr>
          <a:xfrm>
            <a:off x="4381950" y="956951"/>
            <a:ext cx="2679816" cy="511214"/>
          </a:xfrm>
          <a:prstGeom prst="roundRect">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2C9EC28D-6A5F-DAB5-1D75-6806B0810FEE}"/>
              </a:ext>
            </a:extLst>
          </p:cNvPr>
          <p:cNvSpPr txBox="1"/>
          <p:nvPr/>
        </p:nvSpPr>
        <p:spPr>
          <a:xfrm>
            <a:off x="4390429" y="1042933"/>
            <a:ext cx="2679817"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indent="0" algn="ctr">
              <a:buFont typeface="Arial" panose="020B0604020202020204" pitchFamily="34" charset="0"/>
              <a:buNone/>
            </a:pPr>
            <a:r>
              <a:rPr lang="en-US" sz="1400" b="1" dirty="0">
                <a:solidFill>
                  <a:schemeClr val="bg1"/>
                </a:solidFill>
                <a:latin typeface="+mj-lt"/>
                <a:cs typeface="Arial" panose="020B0604020202020204" pitchFamily="34" charset="0"/>
              </a:rPr>
              <a:t>Midpoint Milestones</a:t>
            </a:r>
            <a:endParaRPr lang="en-US" sz="1400" b="1" dirty="0">
              <a:solidFill>
                <a:schemeClr val="bg1"/>
              </a:solidFill>
              <a:latin typeface="+mj-lt"/>
            </a:endParaRPr>
          </a:p>
        </p:txBody>
      </p:sp>
      <p:grpSp>
        <p:nvGrpSpPr>
          <p:cNvPr id="36" name="Group 35">
            <a:extLst>
              <a:ext uri="{FF2B5EF4-FFF2-40B4-BE49-F238E27FC236}">
                <a16:creationId xmlns:a16="http://schemas.microsoft.com/office/drawing/2014/main" id="{B9481C72-4093-9972-35FB-FD37DBFB8FA3}"/>
              </a:ext>
            </a:extLst>
          </p:cNvPr>
          <p:cNvGrpSpPr/>
          <p:nvPr/>
        </p:nvGrpSpPr>
        <p:grpSpPr>
          <a:xfrm>
            <a:off x="586407" y="3738598"/>
            <a:ext cx="318052" cy="318052"/>
            <a:chOff x="586407" y="3738598"/>
            <a:chExt cx="318052" cy="318052"/>
          </a:xfrm>
        </p:grpSpPr>
        <p:sp>
          <p:nvSpPr>
            <p:cNvPr id="5" name="Oval 4">
              <a:extLst>
                <a:ext uri="{FF2B5EF4-FFF2-40B4-BE49-F238E27FC236}">
                  <a16:creationId xmlns:a16="http://schemas.microsoft.com/office/drawing/2014/main" id="{5F31DE2B-F9EE-4465-7E36-768FC670AE52}"/>
                </a:ext>
              </a:extLst>
            </p:cNvPr>
            <p:cNvSpPr/>
            <p:nvPr/>
          </p:nvSpPr>
          <p:spPr>
            <a:xfrm>
              <a:off x="586407" y="3738598"/>
              <a:ext cx="318052" cy="318052"/>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dirty="0"/>
            </a:p>
          </p:txBody>
        </p:sp>
        <p:cxnSp>
          <p:nvCxnSpPr>
            <p:cNvPr id="21" name="Straight Connector 20">
              <a:extLst>
                <a:ext uri="{FF2B5EF4-FFF2-40B4-BE49-F238E27FC236}">
                  <a16:creationId xmlns:a16="http://schemas.microsoft.com/office/drawing/2014/main" id="{551207CE-4A4A-92F2-2A47-EE9C64E275A9}"/>
                </a:ext>
              </a:extLst>
            </p:cNvPr>
            <p:cNvCxnSpPr>
              <a:cxnSpLocks/>
            </p:cNvCxnSpPr>
            <p:nvPr/>
          </p:nvCxnSpPr>
          <p:spPr>
            <a:xfrm flipH="1">
              <a:off x="680627" y="3807129"/>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07F3696-870A-64B8-5769-1218266E6D8D}"/>
                </a:ext>
              </a:extLst>
            </p:cNvPr>
            <p:cNvCxnSpPr>
              <a:cxnSpLocks/>
            </p:cNvCxnSpPr>
            <p:nvPr/>
          </p:nvCxnSpPr>
          <p:spPr>
            <a:xfrm flipH="1" flipV="1">
              <a:off x="680626" y="3890005"/>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7" name="Group 36">
            <a:extLst>
              <a:ext uri="{FF2B5EF4-FFF2-40B4-BE49-F238E27FC236}">
                <a16:creationId xmlns:a16="http://schemas.microsoft.com/office/drawing/2014/main" id="{D8890C27-1EDB-EDB5-9582-AD1311138E91}"/>
              </a:ext>
            </a:extLst>
          </p:cNvPr>
          <p:cNvGrpSpPr/>
          <p:nvPr/>
        </p:nvGrpSpPr>
        <p:grpSpPr>
          <a:xfrm flipH="1">
            <a:off x="11032436" y="3814692"/>
            <a:ext cx="318052" cy="318052"/>
            <a:chOff x="586407" y="3738598"/>
            <a:chExt cx="318052" cy="318052"/>
          </a:xfrm>
        </p:grpSpPr>
        <p:sp>
          <p:nvSpPr>
            <p:cNvPr id="38" name="Oval 37">
              <a:extLst>
                <a:ext uri="{FF2B5EF4-FFF2-40B4-BE49-F238E27FC236}">
                  <a16:creationId xmlns:a16="http://schemas.microsoft.com/office/drawing/2014/main" id="{5C71842D-FC10-E904-8420-2ED6560BEF9C}"/>
                </a:ext>
              </a:extLst>
            </p:cNvPr>
            <p:cNvSpPr/>
            <p:nvPr/>
          </p:nvSpPr>
          <p:spPr>
            <a:xfrm>
              <a:off x="586407" y="3738598"/>
              <a:ext cx="318052" cy="318052"/>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dirty="0"/>
            </a:p>
          </p:txBody>
        </p:sp>
        <p:cxnSp>
          <p:nvCxnSpPr>
            <p:cNvPr id="39" name="Straight Connector 38">
              <a:extLst>
                <a:ext uri="{FF2B5EF4-FFF2-40B4-BE49-F238E27FC236}">
                  <a16:creationId xmlns:a16="http://schemas.microsoft.com/office/drawing/2014/main" id="{C7BFA325-7DAA-3266-9604-7B7058760D10}"/>
                </a:ext>
              </a:extLst>
            </p:cNvPr>
            <p:cNvCxnSpPr>
              <a:cxnSpLocks/>
            </p:cNvCxnSpPr>
            <p:nvPr/>
          </p:nvCxnSpPr>
          <p:spPr>
            <a:xfrm flipH="1">
              <a:off x="680627" y="3807129"/>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E3F455C4-B395-A422-C05C-4A33318EF919}"/>
                </a:ext>
              </a:extLst>
            </p:cNvPr>
            <p:cNvCxnSpPr>
              <a:cxnSpLocks/>
            </p:cNvCxnSpPr>
            <p:nvPr/>
          </p:nvCxnSpPr>
          <p:spPr>
            <a:xfrm flipH="1" flipV="1">
              <a:off x="680626" y="3890005"/>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2" name="TextBox 41">
            <a:extLst>
              <a:ext uri="{FF2B5EF4-FFF2-40B4-BE49-F238E27FC236}">
                <a16:creationId xmlns:a16="http://schemas.microsoft.com/office/drawing/2014/main" id="{2020DD54-1DF9-1176-1D2E-4F8CCD7A72AE}"/>
              </a:ext>
            </a:extLst>
          </p:cNvPr>
          <p:cNvSpPr txBox="1"/>
          <p:nvPr/>
        </p:nvSpPr>
        <p:spPr>
          <a:xfrm>
            <a:off x="2444074" y="539610"/>
            <a:ext cx="7303851" cy="307777"/>
          </a:xfrm>
          <a:prstGeom prst="rect">
            <a:avLst/>
          </a:prstGeom>
          <a:noFill/>
        </p:spPr>
        <p:txBody>
          <a:bodyPr wrap="square">
            <a:spAutoFit/>
          </a:bodyPr>
          <a:lstStyle/>
          <a:p>
            <a:pPr algn="ctr"/>
            <a:r>
              <a:rPr lang="en-US" sz="1400" i="1" dirty="0">
                <a:solidFill>
                  <a:schemeClr val="tx2">
                    <a:lumMod val="60000"/>
                    <a:lumOff val="40000"/>
                  </a:schemeClr>
                </a:solidFill>
              </a:rPr>
              <a:t>Select the arrows to know the methods for collecting feedback.</a:t>
            </a:r>
            <a:endParaRPr lang="en-UG" sz="1400" i="1" dirty="0">
              <a:solidFill>
                <a:schemeClr val="tx2">
                  <a:lumMod val="60000"/>
                  <a:lumOff val="40000"/>
                </a:schemeClr>
              </a:solidFill>
            </a:endParaRPr>
          </a:p>
        </p:txBody>
      </p:sp>
      <p:pic>
        <p:nvPicPr>
          <p:cNvPr id="2" name="Picture 2">
            <a:extLst>
              <a:ext uri="{FF2B5EF4-FFF2-40B4-BE49-F238E27FC236}">
                <a16:creationId xmlns:a16="http://schemas.microsoft.com/office/drawing/2014/main" id="{1A0132FD-6CD4-F483-DD15-2CD95642EF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7525" b="17525"/>
          <a:stretch/>
        </p:blipFill>
        <p:spPr bwMode="auto">
          <a:xfrm>
            <a:off x="3406026" y="1572879"/>
            <a:ext cx="4631664" cy="20065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361739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9CE73DC-4074-22A1-AAE2-011AF6FF9041}"/>
              </a:ext>
            </a:extLst>
          </p:cNvPr>
          <p:cNvSpPr/>
          <p:nvPr/>
        </p:nvSpPr>
        <p:spPr>
          <a:xfrm>
            <a:off x="1278152" y="1212558"/>
            <a:ext cx="9380591" cy="5344821"/>
          </a:xfrm>
          <a:prstGeom prst="rect">
            <a:avLst/>
          </a:prstGeom>
          <a:solidFill>
            <a:schemeClr val="bg1"/>
          </a:solidFill>
          <a:ln>
            <a:noFill/>
          </a:ln>
          <a:effectLst>
            <a:outerShdw blurRad="63500" sx="102000" sy="102000" algn="ctr" rotWithShape="0">
              <a:prstClr val="black">
                <a:alpha val="5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11" name="TextBox 10">
            <a:extLst>
              <a:ext uri="{FF2B5EF4-FFF2-40B4-BE49-F238E27FC236}">
                <a16:creationId xmlns:a16="http://schemas.microsoft.com/office/drawing/2014/main" id="{4950DBD3-6C6D-39EE-2BA9-626FB11D2A3C}"/>
              </a:ext>
            </a:extLst>
          </p:cNvPr>
          <p:cNvSpPr txBox="1"/>
          <p:nvPr/>
        </p:nvSpPr>
        <p:spPr>
          <a:xfrm>
            <a:off x="1677230" y="3715982"/>
            <a:ext cx="6236804" cy="307777"/>
          </a:xfrm>
          <a:prstGeom prst="rect">
            <a:avLst/>
          </a:prstGeom>
          <a:noFill/>
        </p:spPr>
        <p:txBody>
          <a:bodyPr wrap="square">
            <a:spAutoFit/>
          </a:bodyPr>
          <a:lstStyle/>
          <a:p>
            <a:pPr marL="0" indent="0">
              <a:buFont typeface="Arial" panose="020B0604020202020204" pitchFamily="34" charset="0"/>
              <a:buNone/>
            </a:pPr>
            <a:r>
              <a:rPr lang="en-US" sz="1400" b="1" dirty="0">
                <a:latin typeface="+mj-lt"/>
                <a:cs typeface="Arial" panose="020B0604020202020204" pitchFamily="34" charset="0"/>
              </a:rPr>
              <a:t>Final Milestones</a:t>
            </a:r>
            <a:endParaRPr lang="en-US" sz="1400" b="1" dirty="0">
              <a:latin typeface="+mj-lt"/>
            </a:endParaRPr>
          </a:p>
        </p:txBody>
      </p:sp>
      <p:sp>
        <p:nvSpPr>
          <p:cNvPr id="13" name="TextBox 12">
            <a:extLst>
              <a:ext uri="{FF2B5EF4-FFF2-40B4-BE49-F238E27FC236}">
                <a16:creationId xmlns:a16="http://schemas.microsoft.com/office/drawing/2014/main" id="{C7903315-AEB4-9C49-1B67-D2C008025B45}"/>
              </a:ext>
            </a:extLst>
          </p:cNvPr>
          <p:cNvSpPr txBox="1"/>
          <p:nvPr/>
        </p:nvSpPr>
        <p:spPr>
          <a:xfrm>
            <a:off x="1647731" y="4052456"/>
            <a:ext cx="8641432" cy="1569660"/>
          </a:xfrm>
          <a:prstGeom prst="rect">
            <a:avLst/>
          </a:prstGeom>
          <a:noFill/>
        </p:spPr>
        <p:txBody>
          <a:bodyPr wrap="square">
            <a:spAutoFit/>
          </a:bodyPr>
          <a:lstStyle/>
          <a:p>
            <a:r>
              <a:rPr lang="en-US" sz="1200" dirty="0"/>
              <a:t>These milestones represent the completion of the change initiative or the achievement of its major goals. They are the culmination of the team's hard work and deserve significant recognition.</a:t>
            </a:r>
          </a:p>
          <a:p>
            <a:endParaRPr lang="en-US" sz="1200" b="1" dirty="0"/>
          </a:p>
          <a:p>
            <a:r>
              <a:rPr lang="en-US" sz="1200" b="1" dirty="0"/>
              <a:t>Example:</a:t>
            </a:r>
            <a:r>
              <a:rPr lang="en-US" sz="1200" dirty="0"/>
              <a:t> Reaching full implementation of a new system or meeting all the intended KPIs for the initiative.</a:t>
            </a:r>
          </a:p>
          <a:p>
            <a:endParaRPr lang="en-US" sz="1200" b="1" dirty="0"/>
          </a:p>
          <a:p>
            <a:r>
              <a:rPr lang="en-US" sz="1200" b="1" dirty="0"/>
              <a:t>How to Celebrate:</a:t>
            </a:r>
            <a:r>
              <a:rPr lang="en-US" sz="1200" dirty="0"/>
              <a:t> A larger celebration may be in order, such as a team luncheon, awards ceremony, or company-wide event to recognize the entire team. Rewards such as bonuses, time off, or formal recognition awards can be given.</a:t>
            </a:r>
          </a:p>
        </p:txBody>
      </p:sp>
      <p:sp>
        <p:nvSpPr>
          <p:cNvPr id="17" name="Rectangle: Rounded Corners 16">
            <a:extLst>
              <a:ext uri="{FF2B5EF4-FFF2-40B4-BE49-F238E27FC236}">
                <a16:creationId xmlns:a16="http://schemas.microsoft.com/office/drawing/2014/main" id="{8FCD8518-ECDF-BE11-77C2-785C89B79678}"/>
              </a:ext>
            </a:extLst>
          </p:cNvPr>
          <p:cNvSpPr/>
          <p:nvPr/>
        </p:nvSpPr>
        <p:spPr>
          <a:xfrm>
            <a:off x="4381950" y="956951"/>
            <a:ext cx="2679816" cy="511214"/>
          </a:xfrm>
          <a:prstGeom prst="roundRect">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2C9EC28D-6A5F-DAB5-1D75-6806B0810FEE}"/>
              </a:ext>
            </a:extLst>
          </p:cNvPr>
          <p:cNvSpPr txBox="1"/>
          <p:nvPr/>
        </p:nvSpPr>
        <p:spPr>
          <a:xfrm>
            <a:off x="4390429" y="1042933"/>
            <a:ext cx="2679817"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indent="0" algn="ctr">
              <a:buFont typeface="Arial" panose="020B0604020202020204" pitchFamily="34" charset="0"/>
              <a:buNone/>
            </a:pPr>
            <a:r>
              <a:rPr lang="en-US" sz="1400" b="1" dirty="0">
                <a:solidFill>
                  <a:schemeClr val="bg1"/>
                </a:solidFill>
                <a:latin typeface="+mj-lt"/>
                <a:cs typeface="Arial" panose="020B0604020202020204" pitchFamily="34" charset="0"/>
              </a:rPr>
              <a:t>Final Milestones</a:t>
            </a:r>
            <a:endParaRPr lang="en-US" sz="1400" b="1" dirty="0">
              <a:solidFill>
                <a:schemeClr val="bg1"/>
              </a:solidFill>
              <a:latin typeface="+mj-lt"/>
            </a:endParaRPr>
          </a:p>
        </p:txBody>
      </p:sp>
      <p:grpSp>
        <p:nvGrpSpPr>
          <p:cNvPr id="36" name="Group 35">
            <a:extLst>
              <a:ext uri="{FF2B5EF4-FFF2-40B4-BE49-F238E27FC236}">
                <a16:creationId xmlns:a16="http://schemas.microsoft.com/office/drawing/2014/main" id="{B9481C72-4093-9972-35FB-FD37DBFB8FA3}"/>
              </a:ext>
            </a:extLst>
          </p:cNvPr>
          <p:cNvGrpSpPr/>
          <p:nvPr/>
        </p:nvGrpSpPr>
        <p:grpSpPr>
          <a:xfrm>
            <a:off x="586407" y="3738598"/>
            <a:ext cx="318052" cy="318052"/>
            <a:chOff x="586407" y="3738598"/>
            <a:chExt cx="318052" cy="318052"/>
          </a:xfrm>
        </p:grpSpPr>
        <p:sp>
          <p:nvSpPr>
            <p:cNvPr id="5" name="Oval 4">
              <a:extLst>
                <a:ext uri="{FF2B5EF4-FFF2-40B4-BE49-F238E27FC236}">
                  <a16:creationId xmlns:a16="http://schemas.microsoft.com/office/drawing/2014/main" id="{5F31DE2B-F9EE-4465-7E36-768FC670AE52}"/>
                </a:ext>
              </a:extLst>
            </p:cNvPr>
            <p:cNvSpPr/>
            <p:nvPr/>
          </p:nvSpPr>
          <p:spPr>
            <a:xfrm>
              <a:off x="586407" y="3738598"/>
              <a:ext cx="318052" cy="318052"/>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dirty="0"/>
            </a:p>
          </p:txBody>
        </p:sp>
        <p:cxnSp>
          <p:nvCxnSpPr>
            <p:cNvPr id="21" name="Straight Connector 20">
              <a:extLst>
                <a:ext uri="{FF2B5EF4-FFF2-40B4-BE49-F238E27FC236}">
                  <a16:creationId xmlns:a16="http://schemas.microsoft.com/office/drawing/2014/main" id="{551207CE-4A4A-92F2-2A47-EE9C64E275A9}"/>
                </a:ext>
              </a:extLst>
            </p:cNvPr>
            <p:cNvCxnSpPr>
              <a:cxnSpLocks/>
            </p:cNvCxnSpPr>
            <p:nvPr/>
          </p:nvCxnSpPr>
          <p:spPr>
            <a:xfrm flipH="1">
              <a:off x="680627" y="3807129"/>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07F3696-870A-64B8-5769-1218266E6D8D}"/>
                </a:ext>
              </a:extLst>
            </p:cNvPr>
            <p:cNvCxnSpPr>
              <a:cxnSpLocks/>
            </p:cNvCxnSpPr>
            <p:nvPr/>
          </p:nvCxnSpPr>
          <p:spPr>
            <a:xfrm flipH="1" flipV="1">
              <a:off x="680626" y="3890005"/>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7" name="Group 36">
            <a:extLst>
              <a:ext uri="{FF2B5EF4-FFF2-40B4-BE49-F238E27FC236}">
                <a16:creationId xmlns:a16="http://schemas.microsoft.com/office/drawing/2014/main" id="{D8890C27-1EDB-EDB5-9582-AD1311138E91}"/>
              </a:ext>
            </a:extLst>
          </p:cNvPr>
          <p:cNvGrpSpPr/>
          <p:nvPr/>
        </p:nvGrpSpPr>
        <p:grpSpPr>
          <a:xfrm flipH="1">
            <a:off x="11032436" y="3814692"/>
            <a:ext cx="318052" cy="318052"/>
            <a:chOff x="586407" y="3738598"/>
            <a:chExt cx="318052" cy="318052"/>
          </a:xfrm>
        </p:grpSpPr>
        <p:sp>
          <p:nvSpPr>
            <p:cNvPr id="38" name="Oval 37">
              <a:extLst>
                <a:ext uri="{FF2B5EF4-FFF2-40B4-BE49-F238E27FC236}">
                  <a16:creationId xmlns:a16="http://schemas.microsoft.com/office/drawing/2014/main" id="{5C71842D-FC10-E904-8420-2ED6560BEF9C}"/>
                </a:ext>
              </a:extLst>
            </p:cNvPr>
            <p:cNvSpPr/>
            <p:nvPr/>
          </p:nvSpPr>
          <p:spPr>
            <a:xfrm>
              <a:off x="586407" y="3738598"/>
              <a:ext cx="318052" cy="318052"/>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dirty="0"/>
            </a:p>
          </p:txBody>
        </p:sp>
        <p:cxnSp>
          <p:nvCxnSpPr>
            <p:cNvPr id="39" name="Straight Connector 38">
              <a:extLst>
                <a:ext uri="{FF2B5EF4-FFF2-40B4-BE49-F238E27FC236}">
                  <a16:creationId xmlns:a16="http://schemas.microsoft.com/office/drawing/2014/main" id="{C7BFA325-7DAA-3266-9604-7B7058760D10}"/>
                </a:ext>
              </a:extLst>
            </p:cNvPr>
            <p:cNvCxnSpPr>
              <a:cxnSpLocks/>
            </p:cNvCxnSpPr>
            <p:nvPr/>
          </p:nvCxnSpPr>
          <p:spPr>
            <a:xfrm flipH="1">
              <a:off x="680627" y="3807129"/>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E3F455C4-B395-A422-C05C-4A33318EF919}"/>
                </a:ext>
              </a:extLst>
            </p:cNvPr>
            <p:cNvCxnSpPr>
              <a:cxnSpLocks/>
            </p:cNvCxnSpPr>
            <p:nvPr/>
          </p:nvCxnSpPr>
          <p:spPr>
            <a:xfrm flipH="1" flipV="1">
              <a:off x="680626" y="3890005"/>
              <a:ext cx="92037" cy="8635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2" name="TextBox 41">
            <a:extLst>
              <a:ext uri="{FF2B5EF4-FFF2-40B4-BE49-F238E27FC236}">
                <a16:creationId xmlns:a16="http://schemas.microsoft.com/office/drawing/2014/main" id="{2020DD54-1DF9-1176-1D2E-4F8CCD7A72AE}"/>
              </a:ext>
            </a:extLst>
          </p:cNvPr>
          <p:cNvSpPr txBox="1"/>
          <p:nvPr/>
        </p:nvSpPr>
        <p:spPr>
          <a:xfrm>
            <a:off x="2444074" y="539610"/>
            <a:ext cx="7303851" cy="307777"/>
          </a:xfrm>
          <a:prstGeom prst="rect">
            <a:avLst/>
          </a:prstGeom>
          <a:noFill/>
        </p:spPr>
        <p:txBody>
          <a:bodyPr wrap="square">
            <a:spAutoFit/>
          </a:bodyPr>
          <a:lstStyle/>
          <a:p>
            <a:pPr algn="ctr"/>
            <a:r>
              <a:rPr lang="en-US" sz="1400" i="1" dirty="0">
                <a:solidFill>
                  <a:schemeClr val="tx2">
                    <a:lumMod val="60000"/>
                    <a:lumOff val="40000"/>
                  </a:schemeClr>
                </a:solidFill>
              </a:rPr>
              <a:t>Select the arrows to know the methods for collecting feedback.</a:t>
            </a:r>
            <a:endParaRPr lang="en-UG" sz="1400" i="1" dirty="0">
              <a:solidFill>
                <a:schemeClr val="tx2">
                  <a:lumMod val="60000"/>
                  <a:lumOff val="40000"/>
                </a:schemeClr>
              </a:solidFill>
            </a:endParaRPr>
          </a:p>
        </p:txBody>
      </p:sp>
      <p:pic>
        <p:nvPicPr>
          <p:cNvPr id="2" name="Picture 2">
            <a:extLst>
              <a:ext uri="{FF2B5EF4-FFF2-40B4-BE49-F238E27FC236}">
                <a16:creationId xmlns:a16="http://schemas.microsoft.com/office/drawing/2014/main" id="{1A0132FD-6CD4-F483-DD15-2CD95642EF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1319" b="11319"/>
          <a:stretch/>
        </p:blipFill>
        <p:spPr bwMode="auto">
          <a:xfrm>
            <a:off x="3406026" y="1572879"/>
            <a:ext cx="4631664" cy="2006541"/>
          </a:xfrm>
          <a:prstGeom prst="rect">
            <a:avLst/>
          </a:prstGeom>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F4CBE01D-0E2C-F750-BC34-48F908892E40}"/>
              </a:ext>
            </a:extLst>
          </p:cNvPr>
          <p:cNvSpPr/>
          <p:nvPr/>
        </p:nvSpPr>
        <p:spPr>
          <a:xfrm>
            <a:off x="1278152" y="6444791"/>
            <a:ext cx="9380591" cy="413210"/>
          </a:xfrm>
          <a:prstGeom prst="rect">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CONTINUE</a:t>
            </a:r>
            <a:endParaRPr lang="en-UG" dirty="0"/>
          </a:p>
        </p:txBody>
      </p:sp>
    </p:spTree>
    <p:extLst>
      <p:ext uri="{BB962C8B-B14F-4D97-AF65-F5344CB8AC3E}">
        <p14:creationId xmlns:p14="http://schemas.microsoft.com/office/powerpoint/2010/main" val="58153732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9C3620D-CDCD-EF57-E733-6F97918A6273}"/>
              </a:ext>
            </a:extLst>
          </p:cNvPr>
          <p:cNvSpPr txBox="1"/>
          <p:nvPr/>
        </p:nvSpPr>
        <p:spPr>
          <a:xfrm>
            <a:off x="1385343" y="1413814"/>
            <a:ext cx="1830297" cy="366974"/>
          </a:xfrm>
          <a:prstGeom prst="rect">
            <a:avLst/>
          </a:prstGeom>
          <a:noFill/>
        </p:spPr>
        <p:txBody>
          <a:bodyPr wrap="square">
            <a:spAutoFit/>
          </a:bodyPr>
          <a:lstStyle/>
          <a:p>
            <a:r>
              <a:rPr lang="en-US" b="1" dirty="0"/>
              <a:t>Question 1</a:t>
            </a:r>
            <a:endParaRPr lang="en-US" dirty="0"/>
          </a:p>
        </p:txBody>
      </p:sp>
      <p:sp>
        <p:nvSpPr>
          <p:cNvPr id="7" name="TextBox 6">
            <a:extLst>
              <a:ext uri="{FF2B5EF4-FFF2-40B4-BE49-F238E27FC236}">
                <a16:creationId xmlns:a16="http://schemas.microsoft.com/office/drawing/2014/main" id="{33711599-D134-2F6B-CF42-A561BBED8DBE}"/>
              </a:ext>
            </a:extLst>
          </p:cNvPr>
          <p:cNvSpPr txBox="1"/>
          <p:nvPr/>
        </p:nvSpPr>
        <p:spPr>
          <a:xfrm>
            <a:off x="1385343" y="1918484"/>
            <a:ext cx="9421314" cy="830997"/>
          </a:xfrm>
          <a:prstGeom prst="rect">
            <a:avLst/>
          </a:prstGeom>
          <a:noFill/>
        </p:spPr>
        <p:txBody>
          <a:bodyPr wrap="square" lIns="91440" tIns="45720" rIns="91440" bIns="45720" anchor="t">
            <a:spAutoFit/>
          </a:bodyPr>
          <a:lstStyle/>
          <a:p>
            <a:r>
              <a:rPr lang="en-US" sz="1600" dirty="0"/>
              <a:t>Which of the following is a key benefit of using KPIs (Key Performance Indicators) in change management?</a:t>
            </a:r>
          </a:p>
          <a:p>
            <a:r>
              <a:rPr lang="en-US" sz="1600" i="1" dirty="0"/>
              <a:t>Select an option, and then Submit.</a:t>
            </a:r>
          </a:p>
        </p:txBody>
      </p:sp>
      <p:sp>
        <p:nvSpPr>
          <p:cNvPr id="8" name="TextBox 7">
            <a:extLst>
              <a:ext uri="{FF2B5EF4-FFF2-40B4-BE49-F238E27FC236}">
                <a16:creationId xmlns:a16="http://schemas.microsoft.com/office/drawing/2014/main" id="{341C53AB-C2C0-2BE9-4532-70592A94A4AD}"/>
              </a:ext>
            </a:extLst>
          </p:cNvPr>
          <p:cNvSpPr txBox="1"/>
          <p:nvPr/>
        </p:nvSpPr>
        <p:spPr>
          <a:xfrm>
            <a:off x="1752702" y="2890034"/>
            <a:ext cx="9421314" cy="338554"/>
          </a:xfrm>
          <a:prstGeom prst="rect">
            <a:avLst/>
          </a:prstGeom>
          <a:noFill/>
        </p:spPr>
        <p:txBody>
          <a:bodyPr wrap="square" lIns="91440" tIns="45720" rIns="91440" bIns="45720" anchor="t">
            <a:spAutoFit/>
          </a:bodyPr>
          <a:lstStyle/>
          <a:p>
            <a:r>
              <a:rPr lang="en-US" sz="1600" dirty="0"/>
              <a:t>They allow teams to avoid making changes</a:t>
            </a:r>
          </a:p>
        </p:txBody>
      </p:sp>
      <p:sp>
        <p:nvSpPr>
          <p:cNvPr id="9" name="TextBox 8">
            <a:extLst>
              <a:ext uri="{FF2B5EF4-FFF2-40B4-BE49-F238E27FC236}">
                <a16:creationId xmlns:a16="http://schemas.microsoft.com/office/drawing/2014/main" id="{27E3439D-C27C-0B1B-9801-076249AE8B10}"/>
              </a:ext>
            </a:extLst>
          </p:cNvPr>
          <p:cNvSpPr txBox="1"/>
          <p:nvPr/>
        </p:nvSpPr>
        <p:spPr>
          <a:xfrm>
            <a:off x="1752702" y="3363384"/>
            <a:ext cx="9421314" cy="338554"/>
          </a:xfrm>
          <a:prstGeom prst="rect">
            <a:avLst/>
          </a:prstGeom>
          <a:noFill/>
        </p:spPr>
        <p:txBody>
          <a:bodyPr wrap="square" lIns="91440" tIns="45720" rIns="91440" bIns="45720" anchor="t">
            <a:spAutoFit/>
          </a:bodyPr>
          <a:lstStyle/>
          <a:p>
            <a:r>
              <a:rPr lang="en-US" sz="1600" dirty="0"/>
              <a:t>They help measure progress and track success</a:t>
            </a:r>
          </a:p>
        </p:txBody>
      </p:sp>
      <p:sp>
        <p:nvSpPr>
          <p:cNvPr id="10" name="TextBox 9">
            <a:extLst>
              <a:ext uri="{FF2B5EF4-FFF2-40B4-BE49-F238E27FC236}">
                <a16:creationId xmlns:a16="http://schemas.microsoft.com/office/drawing/2014/main" id="{AA793D1A-5C33-1FD7-129F-9285D18BED2E}"/>
              </a:ext>
            </a:extLst>
          </p:cNvPr>
          <p:cNvSpPr txBox="1"/>
          <p:nvPr/>
        </p:nvSpPr>
        <p:spPr>
          <a:xfrm>
            <a:off x="1752702" y="3836734"/>
            <a:ext cx="9421314" cy="338554"/>
          </a:xfrm>
          <a:prstGeom prst="rect">
            <a:avLst/>
          </a:prstGeom>
          <a:noFill/>
        </p:spPr>
        <p:txBody>
          <a:bodyPr wrap="square" lIns="91440" tIns="45720" rIns="91440" bIns="45720" anchor="t">
            <a:spAutoFit/>
          </a:bodyPr>
          <a:lstStyle/>
          <a:p>
            <a:r>
              <a:rPr lang="en-US" sz="1600" dirty="0"/>
              <a:t>They eliminate the need for feedback</a:t>
            </a:r>
          </a:p>
        </p:txBody>
      </p:sp>
      <p:sp>
        <p:nvSpPr>
          <p:cNvPr id="11" name="TextBox 10">
            <a:extLst>
              <a:ext uri="{FF2B5EF4-FFF2-40B4-BE49-F238E27FC236}">
                <a16:creationId xmlns:a16="http://schemas.microsoft.com/office/drawing/2014/main" id="{D0E33F9C-F359-8153-B15A-C5B0EE9B6F2E}"/>
              </a:ext>
            </a:extLst>
          </p:cNvPr>
          <p:cNvSpPr txBox="1"/>
          <p:nvPr/>
        </p:nvSpPr>
        <p:spPr>
          <a:xfrm>
            <a:off x="1752702" y="4312984"/>
            <a:ext cx="9421314" cy="338554"/>
          </a:xfrm>
          <a:prstGeom prst="rect">
            <a:avLst/>
          </a:prstGeom>
          <a:noFill/>
        </p:spPr>
        <p:txBody>
          <a:bodyPr wrap="square" lIns="91440" tIns="45720" rIns="91440" bIns="45720" anchor="t">
            <a:spAutoFit/>
          </a:bodyPr>
          <a:lstStyle/>
          <a:p>
            <a:r>
              <a:rPr lang="en-US" sz="1600" dirty="0"/>
              <a:t>They reduce communication among teams</a:t>
            </a:r>
          </a:p>
        </p:txBody>
      </p:sp>
      <p:sp>
        <p:nvSpPr>
          <p:cNvPr id="12" name="Oval 11">
            <a:extLst>
              <a:ext uri="{FF2B5EF4-FFF2-40B4-BE49-F238E27FC236}">
                <a16:creationId xmlns:a16="http://schemas.microsoft.com/office/drawing/2014/main" id="{F33A745B-35D0-8CDB-9CB7-3DE5C37D9011}"/>
              </a:ext>
            </a:extLst>
          </p:cNvPr>
          <p:cNvSpPr/>
          <p:nvPr/>
        </p:nvSpPr>
        <p:spPr>
          <a:xfrm>
            <a:off x="1475130" y="2975004"/>
            <a:ext cx="168613" cy="16861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Oval 12">
            <a:extLst>
              <a:ext uri="{FF2B5EF4-FFF2-40B4-BE49-F238E27FC236}">
                <a16:creationId xmlns:a16="http://schemas.microsoft.com/office/drawing/2014/main" id="{1FC1AD0A-18F4-FAC4-7C30-501BE306A98F}"/>
              </a:ext>
            </a:extLst>
          </p:cNvPr>
          <p:cNvSpPr/>
          <p:nvPr/>
        </p:nvSpPr>
        <p:spPr>
          <a:xfrm>
            <a:off x="1475130" y="3443090"/>
            <a:ext cx="168613" cy="16861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Oval 13">
            <a:extLst>
              <a:ext uri="{FF2B5EF4-FFF2-40B4-BE49-F238E27FC236}">
                <a16:creationId xmlns:a16="http://schemas.microsoft.com/office/drawing/2014/main" id="{9ABCB309-87CC-0928-B7B6-0BE8DCCBD408}"/>
              </a:ext>
            </a:extLst>
          </p:cNvPr>
          <p:cNvSpPr/>
          <p:nvPr/>
        </p:nvSpPr>
        <p:spPr>
          <a:xfrm>
            <a:off x="1475130" y="3922062"/>
            <a:ext cx="168613" cy="16861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Oval 14">
            <a:extLst>
              <a:ext uri="{FF2B5EF4-FFF2-40B4-BE49-F238E27FC236}">
                <a16:creationId xmlns:a16="http://schemas.microsoft.com/office/drawing/2014/main" id="{453A92FA-37DA-6CEE-A655-E77611378D77}"/>
              </a:ext>
            </a:extLst>
          </p:cNvPr>
          <p:cNvSpPr/>
          <p:nvPr/>
        </p:nvSpPr>
        <p:spPr>
          <a:xfrm>
            <a:off x="1475130" y="4379262"/>
            <a:ext cx="168613" cy="16861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Rounded Corners 15">
            <a:extLst>
              <a:ext uri="{FF2B5EF4-FFF2-40B4-BE49-F238E27FC236}">
                <a16:creationId xmlns:a16="http://schemas.microsoft.com/office/drawing/2014/main" id="{84CA19FB-A0C3-53A3-CB9C-44A0B79063D4}"/>
              </a:ext>
            </a:extLst>
          </p:cNvPr>
          <p:cNvSpPr/>
          <p:nvPr/>
        </p:nvSpPr>
        <p:spPr>
          <a:xfrm>
            <a:off x="4490190" y="5402429"/>
            <a:ext cx="2306124" cy="511214"/>
          </a:xfrm>
          <a:prstGeom prst="roundRect">
            <a:avLst>
              <a:gd name="adj" fmla="val 50000"/>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a:extLst>
              <a:ext uri="{FF2B5EF4-FFF2-40B4-BE49-F238E27FC236}">
                <a16:creationId xmlns:a16="http://schemas.microsoft.com/office/drawing/2014/main" id="{EAAE408C-0DA8-EEE7-FB52-153CE7D47C9F}"/>
              </a:ext>
            </a:extLst>
          </p:cNvPr>
          <p:cNvSpPr txBox="1"/>
          <p:nvPr/>
        </p:nvSpPr>
        <p:spPr>
          <a:xfrm>
            <a:off x="4582088" y="5514159"/>
            <a:ext cx="212232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indent="0" algn="ctr">
              <a:buFont typeface="Arial" panose="020B0604020202020204" pitchFamily="34" charset="0"/>
              <a:buNone/>
            </a:pPr>
            <a:r>
              <a:rPr lang="en-US" sz="1400" b="1" dirty="0">
                <a:solidFill>
                  <a:schemeClr val="bg1"/>
                </a:solidFill>
                <a:latin typeface="+mj-lt"/>
                <a:cs typeface="Arial" panose="020B0604020202020204" pitchFamily="34" charset="0"/>
              </a:rPr>
              <a:t>Submit</a:t>
            </a:r>
            <a:endParaRPr lang="en-US" sz="1400" b="1" dirty="0">
              <a:solidFill>
                <a:schemeClr val="bg1"/>
              </a:solidFill>
              <a:latin typeface="+mj-lt"/>
            </a:endParaRPr>
          </a:p>
        </p:txBody>
      </p:sp>
    </p:spTree>
    <p:extLst>
      <p:ext uri="{BB962C8B-B14F-4D97-AF65-F5344CB8AC3E}">
        <p14:creationId xmlns:p14="http://schemas.microsoft.com/office/powerpoint/2010/main" val="296636843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F578E00-DBB5-16AD-6D4C-BFCD0BF10F29}"/>
              </a:ext>
            </a:extLst>
          </p:cNvPr>
          <p:cNvSpPr txBox="1"/>
          <p:nvPr/>
        </p:nvSpPr>
        <p:spPr>
          <a:xfrm>
            <a:off x="1385343" y="1413814"/>
            <a:ext cx="1830297" cy="366974"/>
          </a:xfrm>
          <a:prstGeom prst="rect">
            <a:avLst/>
          </a:prstGeom>
          <a:noFill/>
        </p:spPr>
        <p:txBody>
          <a:bodyPr wrap="square">
            <a:spAutoFit/>
          </a:bodyPr>
          <a:lstStyle/>
          <a:p>
            <a:r>
              <a:rPr lang="en-US" b="1" dirty="0"/>
              <a:t>Question 2</a:t>
            </a:r>
            <a:endParaRPr lang="en-US" dirty="0"/>
          </a:p>
        </p:txBody>
      </p:sp>
      <p:sp>
        <p:nvSpPr>
          <p:cNvPr id="6" name="TextBox 5">
            <a:extLst>
              <a:ext uri="{FF2B5EF4-FFF2-40B4-BE49-F238E27FC236}">
                <a16:creationId xmlns:a16="http://schemas.microsoft.com/office/drawing/2014/main" id="{6A9852BD-CABD-9254-8395-9738AB4D6EA5}"/>
              </a:ext>
            </a:extLst>
          </p:cNvPr>
          <p:cNvSpPr txBox="1"/>
          <p:nvPr/>
        </p:nvSpPr>
        <p:spPr>
          <a:xfrm>
            <a:off x="1385343" y="1918484"/>
            <a:ext cx="9421314" cy="830997"/>
          </a:xfrm>
          <a:prstGeom prst="rect">
            <a:avLst/>
          </a:prstGeom>
          <a:noFill/>
        </p:spPr>
        <p:txBody>
          <a:bodyPr wrap="square" lIns="91440" tIns="45720" rIns="91440" bIns="45720" anchor="t">
            <a:spAutoFit/>
          </a:bodyPr>
          <a:lstStyle/>
          <a:p>
            <a:r>
              <a:rPr lang="en-US" sz="1600" dirty="0"/>
              <a:t>What is the primary purpose of collecting feedback during a change management initiative?</a:t>
            </a:r>
          </a:p>
          <a:p>
            <a:r>
              <a:rPr lang="en-US" sz="1600" i="1" dirty="0"/>
              <a:t>Select an option, and then Submit.</a:t>
            </a:r>
          </a:p>
        </p:txBody>
      </p:sp>
      <p:sp>
        <p:nvSpPr>
          <p:cNvPr id="7" name="TextBox 6">
            <a:extLst>
              <a:ext uri="{FF2B5EF4-FFF2-40B4-BE49-F238E27FC236}">
                <a16:creationId xmlns:a16="http://schemas.microsoft.com/office/drawing/2014/main" id="{7F9772DD-6BAA-DDCC-17D5-815C877E5089}"/>
              </a:ext>
            </a:extLst>
          </p:cNvPr>
          <p:cNvSpPr txBox="1"/>
          <p:nvPr/>
        </p:nvSpPr>
        <p:spPr>
          <a:xfrm>
            <a:off x="1752702" y="2890034"/>
            <a:ext cx="9421314" cy="338554"/>
          </a:xfrm>
          <a:prstGeom prst="rect">
            <a:avLst/>
          </a:prstGeom>
          <a:noFill/>
        </p:spPr>
        <p:txBody>
          <a:bodyPr wrap="square" lIns="91440" tIns="45720" rIns="91440" bIns="45720" anchor="t">
            <a:spAutoFit/>
          </a:bodyPr>
          <a:lstStyle/>
          <a:p>
            <a:r>
              <a:rPr lang="en-US" sz="1600" dirty="0"/>
              <a:t>To identify trends and areas for improvement</a:t>
            </a:r>
          </a:p>
        </p:txBody>
      </p:sp>
      <p:sp>
        <p:nvSpPr>
          <p:cNvPr id="8" name="TextBox 7">
            <a:extLst>
              <a:ext uri="{FF2B5EF4-FFF2-40B4-BE49-F238E27FC236}">
                <a16:creationId xmlns:a16="http://schemas.microsoft.com/office/drawing/2014/main" id="{C6E9C259-4B21-597D-B072-E79DC497B138}"/>
              </a:ext>
            </a:extLst>
          </p:cNvPr>
          <p:cNvSpPr txBox="1"/>
          <p:nvPr/>
        </p:nvSpPr>
        <p:spPr>
          <a:xfrm>
            <a:off x="1752702" y="3363384"/>
            <a:ext cx="9421314" cy="338554"/>
          </a:xfrm>
          <a:prstGeom prst="rect">
            <a:avLst/>
          </a:prstGeom>
          <a:noFill/>
        </p:spPr>
        <p:txBody>
          <a:bodyPr wrap="square" lIns="91440" tIns="45720" rIns="91440" bIns="45720" anchor="t">
            <a:spAutoFit/>
          </a:bodyPr>
          <a:lstStyle/>
          <a:p>
            <a:r>
              <a:rPr lang="en-US" sz="1600" dirty="0"/>
              <a:t>To increase the number of KPIs</a:t>
            </a:r>
          </a:p>
        </p:txBody>
      </p:sp>
      <p:sp>
        <p:nvSpPr>
          <p:cNvPr id="9" name="TextBox 8">
            <a:extLst>
              <a:ext uri="{FF2B5EF4-FFF2-40B4-BE49-F238E27FC236}">
                <a16:creationId xmlns:a16="http://schemas.microsoft.com/office/drawing/2014/main" id="{AFF186E5-7921-A790-119B-3B57F6ADD920}"/>
              </a:ext>
            </a:extLst>
          </p:cNvPr>
          <p:cNvSpPr txBox="1"/>
          <p:nvPr/>
        </p:nvSpPr>
        <p:spPr>
          <a:xfrm>
            <a:off x="1752702" y="3836734"/>
            <a:ext cx="9421314" cy="338554"/>
          </a:xfrm>
          <a:prstGeom prst="rect">
            <a:avLst/>
          </a:prstGeom>
          <a:noFill/>
        </p:spPr>
        <p:txBody>
          <a:bodyPr wrap="square" lIns="91440" tIns="45720" rIns="91440" bIns="45720" anchor="t">
            <a:spAutoFit/>
          </a:bodyPr>
          <a:lstStyle/>
          <a:p>
            <a:r>
              <a:rPr lang="en-US" sz="1600" dirty="0"/>
              <a:t>To eliminate resistance to change entirely</a:t>
            </a:r>
          </a:p>
        </p:txBody>
      </p:sp>
      <p:sp>
        <p:nvSpPr>
          <p:cNvPr id="10" name="TextBox 9">
            <a:extLst>
              <a:ext uri="{FF2B5EF4-FFF2-40B4-BE49-F238E27FC236}">
                <a16:creationId xmlns:a16="http://schemas.microsoft.com/office/drawing/2014/main" id="{E6AEBCBC-A29F-D63E-53E5-DC1F6CB8FBF6}"/>
              </a:ext>
            </a:extLst>
          </p:cNvPr>
          <p:cNvSpPr txBox="1"/>
          <p:nvPr/>
        </p:nvSpPr>
        <p:spPr>
          <a:xfrm>
            <a:off x="1752702" y="4312984"/>
            <a:ext cx="9421314" cy="338554"/>
          </a:xfrm>
          <a:prstGeom prst="rect">
            <a:avLst/>
          </a:prstGeom>
          <a:noFill/>
        </p:spPr>
        <p:txBody>
          <a:bodyPr wrap="square" lIns="91440" tIns="45720" rIns="91440" bIns="45720" anchor="t">
            <a:spAutoFit/>
          </a:bodyPr>
          <a:lstStyle/>
          <a:p>
            <a:r>
              <a:rPr lang="en-US" sz="1600" dirty="0"/>
              <a:t>To avoid gathering data on change effectiveness</a:t>
            </a:r>
          </a:p>
        </p:txBody>
      </p:sp>
      <p:sp>
        <p:nvSpPr>
          <p:cNvPr id="11" name="Oval 10">
            <a:extLst>
              <a:ext uri="{FF2B5EF4-FFF2-40B4-BE49-F238E27FC236}">
                <a16:creationId xmlns:a16="http://schemas.microsoft.com/office/drawing/2014/main" id="{3AB96A44-8BEA-4780-83D5-C48F3618D15B}"/>
              </a:ext>
            </a:extLst>
          </p:cNvPr>
          <p:cNvSpPr/>
          <p:nvPr/>
        </p:nvSpPr>
        <p:spPr>
          <a:xfrm>
            <a:off x="1475130" y="2975004"/>
            <a:ext cx="168613" cy="16861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Oval 11">
            <a:extLst>
              <a:ext uri="{FF2B5EF4-FFF2-40B4-BE49-F238E27FC236}">
                <a16:creationId xmlns:a16="http://schemas.microsoft.com/office/drawing/2014/main" id="{CF6E54C5-AE7E-BDBF-ED64-65ABA0B8A9A3}"/>
              </a:ext>
            </a:extLst>
          </p:cNvPr>
          <p:cNvSpPr/>
          <p:nvPr/>
        </p:nvSpPr>
        <p:spPr>
          <a:xfrm>
            <a:off x="1475130" y="3443090"/>
            <a:ext cx="168613" cy="16861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Oval 12">
            <a:extLst>
              <a:ext uri="{FF2B5EF4-FFF2-40B4-BE49-F238E27FC236}">
                <a16:creationId xmlns:a16="http://schemas.microsoft.com/office/drawing/2014/main" id="{6E209A9B-5FA9-A891-35E0-294B270D3D20}"/>
              </a:ext>
            </a:extLst>
          </p:cNvPr>
          <p:cNvSpPr/>
          <p:nvPr/>
        </p:nvSpPr>
        <p:spPr>
          <a:xfrm>
            <a:off x="1475130" y="3922062"/>
            <a:ext cx="168613" cy="16861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Oval 13">
            <a:extLst>
              <a:ext uri="{FF2B5EF4-FFF2-40B4-BE49-F238E27FC236}">
                <a16:creationId xmlns:a16="http://schemas.microsoft.com/office/drawing/2014/main" id="{5EEEFBF7-5F48-C727-F6DA-3AD0121E1F16}"/>
              </a:ext>
            </a:extLst>
          </p:cNvPr>
          <p:cNvSpPr/>
          <p:nvPr/>
        </p:nvSpPr>
        <p:spPr>
          <a:xfrm>
            <a:off x="1475130" y="4379262"/>
            <a:ext cx="168613" cy="16861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Rounded Corners 14">
            <a:extLst>
              <a:ext uri="{FF2B5EF4-FFF2-40B4-BE49-F238E27FC236}">
                <a16:creationId xmlns:a16="http://schemas.microsoft.com/office/drawing/2014/main" id="{42EEAF06-451D-367A-CDA8-E29B1DDA3139}"/>
              </a:ext>
            </a:extLst>
          </p:cNvPr>
          <p:cNvSpPr/>
          <p:nvPr/>
        </p:nvSpPr>
        <p:spPr>
          <a:xfrm>
            <a:off x="4490190" y="5402429"/>
            <a:ext cx="2306124" cy="511214"/>
          </a:xfrm>
          <a:prstGeom prst="roundRect">
            <a:avLst>
              <a:gd name="adj" fmla="val 50000"/>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a:extLst>
              <a:ext uri="{FF2B5EF4-FFF2-40B4-BE49-F238E27FC236}">
                <a16:creationId xmlns:a16="http://schemas.microsoft.com/office/drawing/2014/main" id="{1D33E204-CF6E-F916-7A20-BDE8417680F4}"/>
              </a:ext>
            </a:extLst>
          </p:cNvPr>
          <p:cNvSpPr txBox="1"/>
          <p:nvPr/>
        </p:nvSpPr>
        <p:spPr>
          <a:xfrm>
            <a:off x="4582088" y="5514159"/>
            <a:ext cx="212232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indent="0" algn="ctr">
              <a:buFont typeface="Arial" panose="020B0604020202020204" pitchFamily="34" charset="0"/>
              <a:buNone/>
            </a:pPr>
            <a:r>
              <a:rPr lang="en-US" sz="1400" b="1" dirty="0">
                <a:solidFill>
                  <a:schemeClr val="bg1"/>
                </a:solidFill>
                <a:latin typeface="+mj-lt"/>
                <a:cs typeface="Arial" panose="020B0604020202020204" pitchFamily="34" charset="0"/>
              </a:rPr>
              <a:t>Submit</a:t>
            </a:r>
            <a:endParaRPr lang="en-US" sz="1400" b="1" dirty="0">
              <a:solidFill>
                <a:schemeClr val="bg1"/>
              </a:solidFill>
              <a:latin typeface="+mj-lt"/>
            </a:endParaRPr>
          </a:p>
        </p:txBody>
      </p:sp>
    </p:spTree>
    <p:extLst>
      <p:ext uri="{BB962C8B-B14F-4D97-AF65-F5344CB8AC3E}">
        <p14:creationId xmlns:p14="http://schemas.microsoft.com/office/powerpoint/2010/main" val="183815372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209BE45-702B-43C1-3A60-1251631A1392}"/>
              </a:ext>
            </a:extLst>
          </p:cNvPr>
          <p:cNvSpPr txBox="1"/>
          <p:nvPr/>
        </p:nvSpPr>
        <p:spPr>
          <a:xfrm>
            <a:off x="1385343" y="1413814"/>
            <a:ext cx="1830297" cy="366974"/>
          </a:xfrm>
          <a:prstGeom prst="rect">
            <a:avLst/>
          </a:prstGeom>
          <a:noFill/>
        </p:spPr>
        <p:txBody>
          <a:bodyPr wrap="square">
            <a:spAutoFit/>
          </a:bodyPr>
          <a:lstStyle/>
          <a:p>
            <a:r>
              <a:rPr lang="en-US" b="1" dirty="0"/>
              <a:t>Question 3</a:t>
            </a:r>
            <a:endParaRPr lang="en-US" dirty="0"/>
          </a:p>
        </p:txBody>
      </p:sp>
      <p:sp>
        <p:nvSpPr>
          <p:cNvPr id="8" name="TextBox 7">
            <a:extLst>
              <a:ext uri="{FF2B5EF4-FFF2-40B4-BE49-F238E27FC236}">
                <a16:creationId xmlns:a16="http://schemas.microsoft.com/office/drawing/2014/main" id="{83711228-6576-4C1B-F719-2A2369361A46}"/>
              </a:ext>
            </a:extLst>
          </p:cNvPr>
          <p:cNvSpPr txBox="1"/>
          <p:nvPr/>
        </p:nvSpPr>
        <p:spPr>
          <a:xfrm>
            <a:off x="1385343" y="1918484"/>
            <a:ext cx="9421314" cy="830997"/>
          </a:xfrm>
          <a:prstGeom prst="rect">
            <a:avLst/>
          </a:prstGeom>
          <a:noFill/>
        </p:spPr>
        <p:txBody>
          <a:bodyPr wrap="square" lIns="91440" tIns="45720" rIns="91440" bIns="45720" anchor="t">
            <a:spAutoFit/>
          </a:bodyPr>
          <a:lstStyle/>
          <a:p>
            <a:r>
              <a:rPr lang="en-US" sz="1600" dirty="0"/>
              <a:t>Which of the following metrics is commonly used to measure user adoption in change management?</a:t>
            </a:r>
          </a:p>
          <a:p>
            <a:r>
              <a:rPr lang="en-US" sz="1600" i="1" dirty="0"/>
              <a:t>Select an option, and then Submit.</a:t>
            </a:r>
          </a:p>
        </p:txBody>
      </p:sp>
      <p:sp>
        <p:nvSpPr>
          <p:cNvPr id="9" name="TextBox 8">
            <a:extLst>
              <a:ext uri="{FF2B5EF4-FFF2-40B4-BE49-F238E27FC236}">
                <a16:creationId xmlns:a16="http://schemas.microsoft.com/office/drawing/2014/main" id="{E70A86B3-05C3-D972-FFB8-C8F978FEF6C9}"/>
              </a:ext>
            </a:extLst>
          </p:cNvPr>
          <p:cNvSpPr txBox="1"/>
          <p:nvPr/>
        </p:nvSpPr>
        <p:spPr>
          <a:xfrm>
            <a:off x="1752702" y="3090446"/>
            <a:ext cx="9421314" cy="338554"/>
          </a:xfrm>
          <a:prstGeom prst="rect">
            <a:avLst/>
          </a:prstGeom>
          <a:noFill/>
        </p:spPr>
        <p:txBody>
          <a:bodyPr wrap="square" lIns="91440" tIns="45720" rIns="91440" bIns="45720" anchor="t">
            <a:spAutoFit/>
          </a:bodyPr>
          <a:lstStyle/>
          <a:p>
            <a:r>
              <a:rPr lang="en-US" sz="1600" dirty="0"/>
              <a:t>Net Revenue Retention (NRR)</a:t>
            </a:r>
          </a:p>
        </p:txBody>
      </p:sp>
      <p:sp>
        <p:nvSpPr>
          <p:cNvPr id="10" name="TextBox 9">
            <a:extLst>
              <a:ext uri="{FF2B5EF4-FFF2-40B4-BE49-F238E27FC236}">
                <a16:creationId xmlns:a16="http://schemas.microsoft.com/office/drawing/2014/main" id="{43A63843-7E2E-20BE-D082-936B233E0909}"/>
              </a:ext>
            </a:extLst>
          </p:cNvPr>
          <p:cNvSpPr txBox="1"/>
          <p:nvPr/>
        </p:nvSpPr>
        <p:spPr>
          <a:xfrm>
            <a:off x="1752702" y="3563796"/>
            <a:ext cx="10038964" cy="338554"/>
          </a:xfrm>
          <a:prstGeom prst="rect">
            <a:avLst/>
          </a:prstGeom>
          <a:noFill/>
        </p:spPr>
        <p:txBody>
          <a:bodyPr wrap="square" lIns="91440" tIns="45720" rIns="91440" bIns="45720" anchor="t">
            <a:spAutoFit/>
          </a:bodyPr>
          <a:lstStyle/>
          <a:p>
            <a:r>
              <a:rPr lang="en-US" sz="1600" dirty="0"/>
              <a:t>Adoption Rates</a:t>
            </a:r>
          </a:p>
        </p:txBody>
      </p:sp>
      <p:sp>
        <p:nvSpPr>
          <p:cNvPr id="11" name="TextBox 10">
            <a:extLst>
              <a:ext uri="{FF2B5EF4-FFF2-40B4-BE49-F238E27FC236}">
                <a16:creationId xmlns:a16="http://schemas.microsoft.com/office/drawing/2014/main" id="{2908007A-D281-7D52-E2B1-E37AD5044730}"/>
              </a:ext>
            </a:extLst>
          </p:cNvPr>
          <p:cNvSpPr txBox="1"/>
          <p:nvPr/>
        </p:nvSpPr>
        <p:spPr>
          <a:xfrm>
            <a:off x="1752702" y="4037146"/>
            <a:ext cx="9421314" cy="338554"/>
          </a:xfrm>
          <a:prstGeom prst="rect">
            <a:avLst/>
          </a:prstGeom>
          <a:noFill/>
        </p:spPr>
        <p:txBody>
          <a:bodyPr wrap="square" lIns="91440" tIns="45720" rIns="91440" bIns="45720" anchor="t">
            <a:spAutoFit/>
          </a:bodyPr>
          <a:lstStyle/>
          <a:p>
            <a:r>
              <a:rPr lang="en-US" sz="1600" dirty="0"/>
              <a:t>Employee Satisfaction</a:t>
            </a:r>
          </a:p>
        </p:txBody>
      </p:sp>
      <p:sp>
        <p:nvSpPr>
          <p:cNvPr id="12" name="TextBox 11">
            <a:extLst>
              <a:ext uri="{FF2B5EF4-FFF2-40B4-BE49-F238E27FC236}">
                <a16:creationId xmlns:a16="http://schemas.microsoft.com/office/drawing/2014/main" id="{BC55EB53-C1F7-43E6-F2BD-55DA9F047596}"/>
              </a:ext>
            </a:extLst>
          </p:cNvPr>
          <p:cNvSpPr txBox="1"/>
          <p:nvPr/>
        </p:nvSpPr>
        <p:spPr>
          <a:xfrm>
            <a:off x="1752702" y="4513396"/>
            <a:ext cx="9421314" cy="338554"/>
          </a:xfrm>
          <a:prstGeom prst="rect">
            <a:avLst/>
          </a:prstGeom>
          <a:noFill/>
        </p:spPr>
        <p:txBody>
          <a:bodyPr wrap="square" lIns="91440" tIns="45720" rIns="91440" bIns="45720" anchor="t">
            <a:spAutoFit/>
          </a:bodyPr>
          <a:lstStyle/>
          <a:p>
            <a:r>
              <a:rPr lang="en-US" sz="1600" dirty="0"/>
              <a:t>Time to Market</a:t>
            </a:r>
          </a:p>
        </p:txBody>
      </p:sp>
      <p:sp>
        <p:nvSpPr>
          <p:cNvPr id="13" name="Oval 12">
            <a:extLst>
              <a:ext uri="{FF2B5EF4-FFF2-40B4-BE49-F238E27FC236}">
                <a16:creationId xmlns:a16="http://schemas.microsoft.com/office/drawing/2014/main" id="{EFA574EF-4F9D-1243-E724-FF8DFE9C405B}"/>
              </a:ext>
            </a:extLst>
          </p:cNvPr>
          <p:cNvSpPr/>
          <p:nvPr/>
        </p:nvSpPr>
        <p:spPr>
          <a:xfrm>
            <a:off x="1475130" y="3175416"/>
            <a:ext cx="168613" cy="16861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Oval 13">
            <a:extLst>
              <a:ext uri="{FF2B5EF4-FFF2-40B4-BE49-F238E27FC236}">
                <a16:creationId xmlns:a16="http://schemas.microsoft.com/office/drawing/2014/main" id="{751FF6B9-5468-9DE0-52A0-B57A1F4C98CB}"/>
              </a:ext>
            </a:extLst>
          </p:cNvPr>
          <p:cNvSpPr/>
          <p:nvPr/>
        </p:nvSpPr>
        <p:spPr>
          <a:xfrm>
            <a:off x="1475130" y="3643502"/>
            <a:ext cx="168613" cy="16861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Oval 14">
            <a:extLst>
              <a:ext uri="{FF2B5EF4-FFF2-40B4-BE49-F238E27FC236}">
                <a16:creationId xmlns:a16="http://schemas.microsoft.com/office/drawing/2014/main" id="{A17F87E4-0540-FDE1-0052-508300D221E5}"/>
              </a:ext>
            </a:extLst>
          </p:cNvPr>
          <p:cNvSpPr/>
          <p:nvPr/>
        </p:nvSpPr>
        <p:spPr>
          <a:xfrm>
            <a:off x="1475130" y="4122474"/>
            <a:ext cx="168613" cy="16861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Oval 15">
            <a:extLst>
              <a:ext uri="{FF2B5EF4-FFF2-40B4-BE49-F238E27FC236}">
                <a16:creationId xmlns:a16="http://schemas.microsoft.com/office/drawing/2014/main" id="{8E388AD6-E927-8852-D1C9-471B048F416A}"/>
              </a:ext>
            </a:extLst>
          </p:cNvPr>
          <p:cNvSpPr/>
          <p:nvPr/>
        </p:nvSpPr>
        <p:spPr>
          <a:xfrm>
            <a:off x="1475130" y="4579674"/>
            <a:ext cx="168613" cy="16861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ectangle: Rounded Corners 16">
            <a:extLst>
              <a:ext uri="{FF2B5EF4-FFF2-40B4-BE49-F238E27FC236}">
                <a16:creationId xmlns:a16="http://schemas.microsoft.com/office/drawing/2014/main" id="{AF80A086-5FFC-0499-5B60-36F8E4F9EC77}"/>
              </a:ext>
            </a:extLst>
          </p:cNvPr>
          <p:cNvSpPr/>
          <p:nvPr/>
        </p:nvSpPr>
        <p:spPr>
          <a:xfrm>
            <a:off x="4490190" y="5602841"/>
            <a:ext cx="2306124" cy="511214"/>
          </a:xfrm>
          <a:prstGeom prst="roundRect">
            <a:avLst>
              <a:gd name="adj" fmla="val 50000"/>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TextBox 17">
            <a:extLst>
              <a:ext uri="{FF2B5EF4-FFF2-40B4-BE49-F238E27FC236}">
                <a16:creationId xmlns:a16="http://schemas.microsoft.com/office/drawing/2014/main" id="{5578C224-0CA6-5DEC-9316-4719C2B43164}"/>
              </a:ext>
            </a:extLst>
          </p:cNvPr>
          <p:cNvSpPr txBox="1"/>
          <p:nvPr/>
        </p:nvSpPr>
        <p:spPr>
          <a:xfrm>
            <a:off x="4582088" y="5714571"/>
            <a:ext cx="212232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indent="0" algn="ctr">
              <a:buFont typeface="Arial" panose="020B0604020202020204" pitchFamily="34" charset="0"/>
              <a:buNone/>
            </a:pPr>
            <a:r>
              <a:rPr lang="en-US" sz="1400" b="1" dirty="0">
                <a:solidFill>
                  <a:schemeClr val="bg1"/>
                </a:solidFill>
                <a:latin typeface="+mj-lt"/>
                <a:cs typeface="Arial" panose="020B0604020202020204" pitchFamily="34" charset="0"/>
              </a:rPr>
              <a:t>Submit</a:t>
            </a:r>
            <a:endParaRPr lang="en-US" sz="1400" b="1" dirty="0">
              <a:solidFill>
                <a:schemeClr val="bg1"/>
              </a:solidFill>
              <a:latin typeface="+mj-lt"/>
            </a:endParaRPr>
          </a:p>
        </p:txBody>
      </p:sp>
    </p:spTree>
    <p:extLst>
      <p:ext uri="{BB962C8B-B14F-4D97-AF65-F5344CB8AC3E}">
        <p14:creationId xmlns:p14="http://schemas.microsoft.com/office/powerpoint/2010/main" val="268103730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A157683-A4FD-497D-79E8-0B0DA4798D89}"/>
              </a:ext>
            </a:extLst>
          </p:cNvPr>
          <p:cNvSpPr txBox="1"/>
          <p:nvPr/>
        </p:nvSpPr>
        <p:spPr>
          <a:xfrm>
            <a:off x="2871651" y="6105283"/>
            <a:ext cx="6291431" cy="369332"/>
          </a:xfrm>
          <a:prstGeom prst="rect">
            <a:avLst/>
          </a:prstGeom>
          <a:noFill/>
        </p:spPr>
        <p:txBody>
          <a:bodyPr wrap="square" lIns="91440" tIns="45720" rIns="91440" bIns="45720" rtlCol="0" anchor="t">
            <a:spAutoFit/>
          </a:bodyPr>
          <a:lstStyle/>
          <a:p>
            <a:pPr algn="ctr"/>
            <a:r>
              <a:rPr lang="en-US" b="1" dirty="0"/>
              <a:t>Thank you for completing the course!</a:t>
            </a:r>
          </a:p>
        </p:txBody>
      </p:sp>
      <p:cxnSp>
        <p:nvCxnSpPr>
          <p:cNvPr id="5" name="Straight Connector 4">
            <a:extLst>
              <a:ext uri="{FF2B5EF4-FFF2-40B4-BE49-F238E27FC236}">
                <a16:creationId xmlns:a16="http://schemas.microsoft.com/office/drawing/2014/main" id="{B62B5116-8AED-52E2-A7B2-C040D49D83DB}"/>
              </a:ext>
            </a:extLst>
          </p:cNvPr>
          <p:cNvCxnSpPr>
            <a:cxnSpLocks/>
          </p:cNvCxnSpPr>
          <p:nvPr/>
        </p:nvCxnSpPr>
        <p:spPr>
          <a:xfrm>
            <a:off x="966455" y="6050581"/>
            <a:ext cx="977774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12944731-7737-86FC-A78C-5FE84B0E2580}"/>
              </a:ext>
            </a:extLst>
          </p:cNvPr>
          <p:cNvSpPr/>
          <p:nvPr/>
        </p:nvSpPr>
        <p:spPr>
          <a:xfrm>
            <a:off x="1020753" y="2282886"/>
            <a:ext cx="369332" cy="369332"/>
          </a:xfrm>
          <a:prstGeom prst="ellipse">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1</a:t>
            </a:r>
            <a:endParaRPr lang="en-UG"/>
          </a:p>
        </p:txBody>
      </p:sp>
      <p:sp>
        <p:nvSpPr>
          <p:cNvPr id="13" name="Oval 12">
            <a:extLst>
              <a:ext uri="{FF2B5EF4-FFF2-40B4-BE49-F238E27FC236}">
                <a16:creationId xmlns:a16="http://schemas.microsoft.com/office/drawing/2014/main" id="{E63802D2-89D0-BA5C-31BC-E24155B24660}"/>
              </a:ext>
            </a:extLst>
          </p:cNvPr>
          <p:cNvSpPr/>
          <p:nvPr/>
        </p:nvSpPr>
        <p:spPr>
          <a:xfrm>
            <a:off x="1020753" y="3561004"/>
            <a:ext cx="369332" cy="369332"/>
          </a:xfrm>
          <a:prstGeom prst="ellipse">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a:t>
            </a:r>
            <a:endParaRPr lang="en-UG" dirty="0"/>
          </a:p>
        </p:txBody>
      </p:sp>
      <p:sp>
        <p:nvSpPr>
          <p:cNvPr id="16" name="Oval 15">
            <a:extLst>
              <a:ext uri="{FF2B5EF4-FFF2-40B4-BE49-F238E27FC236}">
                <a16:creationId xmlns:a16="http://schemas.microsoft.com/office/drawing/2014/main" id="{91FB8660-04CC-F9C6-06B0-820C50770CAF}"/>
              </a:ext>
            </a:extLst>
          </p:cNvPr>
          <p:cNvSpPr/>
          <p:nvPr/>
        </p:nvSpPr>
        <p:spPr>
          <a:xfrm>
            <a:off x="993354" y="4761333"/>
            <a:ext cx="369332" cy="369332"/>
          </a:xfrm>
          <a:prstGeom prst="ellipse">
            <a:avLst/>
          </a:prstGeom>
          <a:solidFill>
            <a:srgbClr val="01AFE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3</a:t>
            </a:r>
            <a:endParaRPr lang="en-UG"/>
          </a:p>
        </p:txBody>
      </p:sp>
      <p:sp>
        <p:nvSpPr>
          <p:cNvPr id="7" name="Text Placeholder 8">
            <a:extLst>
              <a:ext uri="{FF2B5EF4-FFF2-40B4-BE49-F238E27FC236}">
                <a16:creationId xmlns:a16="http://schemas.microsoft.com/office/drawing/2014/main" id="{02F7729F-2D5B-B050-C53D-60BFD19AB832}"/>
              </a:ext>
            </a:extLst>
          </p:cNvPr>
          <p:cNvSpPr txBox="1">
            <a:spLocks/>
          </p:cNvSpPr>
          <p:nvPr/>
        </p:nvSpPr>
        <p:spPr>
          <a:xfrm>
            <a:off x="1020753" y="752717"/>
            <a:ext cx="7945710" cy="423862"/>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a:solidFill>
                  <a:srgbClr val="01AFE6"/>
                </a:solidFill>
              </a:rPr>
              <a:t>Summary</a:t>
            </a:r>
            <a:endParaRPr lang="en-US" sz="1800" dirty="0">
              <a:solidFill>
                <a:srgbClr val="01AFE6"/>
              </a:solidFill>
            </a:endParaRPr>
          </a:p>
        </p:txBody>
      </p:sp>
      <p:sp>
        <p:nvSpPr>
          <p:cNvPr id="9" name="TextBox 8">
            <a:extLst>
              <a:ext uri="{FF2B5EF4-FFF2-40B4-BE49-F238E27FC236}">
                <a16:creationId xmlns:a16="http://schemas.microsoft.com/office/drawing/2014/main" id="{51D22AE8-BEB6-33F8-2DA4-FC53ED82BBFE}"/>
              </a:ext>
            </a:extLst>
          </p:cNvPr>
          <p:cNvSpPr txBox="1"/>
          <p:nvPr/>
        </p:nvSpPr>
        <p:spPr>
          <a:xfrm>
            <a:off x="1020754" y="1176579"/>
            <a:ext cx="9993226" cy="830997"/>
          </a:xfrm>
          <a:prstGeom prst="rect">
            <a:avLst/>
          </a:prstGeom>
          <a:noFill/>
        </p:spPr>
        <p:txBody>
          <a:bodyPr wrap="square" lIns="91440" tIns="45720" rIns="91440" bIns="45720" anchor="t">
            <a:spAutoFit/>
          </a:bodyPr>
          <a:lstStyle/>
          <a:p>
            <a:r>
              <a:rPr lang="en-US" sz="1600" dirty="0"/>
              <a:t>As you finish this course on measuring and optimizing change management impact, it's essential to reflect on the critical strategies that will drive successful outcomes. Below are the core principles you've covered:</a:t>
            </a:r>
            <a:endParaRPr lang="en-UG" sz="1600" dirty="0"/>
          </a:p>
        </p:txBody>
      </p:sp>
      <p:sp>
        <p:nvSpPr>
          <p:cNvPr id="15" name="TextBox 14">
            <a:extLst>
              <a:ext uri="{FF2B5EF4-FFF2-40B4-BE49-F238E27FC236}">
                <a16:creationId xmlns:a16="http://schemas.microsoft.com/office/drawing/2014/main" id="{50E8C2E7-87CD-7AF1-673F-EC605541A091}"/>
              </a:ext>
            </a:extLst>
          </p:cNvPr>
          <p:cNvSpPr txBox="1"/>
          <p:nvPr/>
        </p:nvSpPr>
        <p:spPr>
          <a:xfrm>
            <a:off x="1587968" y="2264929"/>
            <a:ext cx="9993226" cy="3539430"/>
          </a:xfrm>
          <a:prstGeom prst="rect">
            <a:avLst/>
          </a:prstGeom>
          <a:noFill/>
        </p:spPr>
        <p:txBody>
          <a:bodyPr wrap="square" lIns="91440" tIns="45720" rIns="91440" bIns="45720" anchor="t">
            <a:spAutoFit/>
          </a:bodyPr>
          <a:lstStyle/>
          <a:p>
            <a:r>
              <a:rPr lang="en-US" sz="1600" dirty="0"/>
              <a:t>Data-Driven Metrics Guide Success:</a:t>
            </a:r>
            <a:br>
              <a:rPr lang="en-US" sz="1600" dirty="0"/>
            </a:br>
            <a:r>
              <a:rPr lang="en-US" sz="1600" dirty="0"/>
              <a:t>Tracking change management progress using key metrics, such as adoption rates and feedback analysis, ensures that your strategies are effective and aligned with the organization's goals. Monitoring these KPIs allows for real-time adjustments that lead to better outcomes.</a:t>
            </a:r>
          </a:p>
          <a:p>
            <a:endParaRPr lang="en-US" sz="1600" dirty="0"/>
          </a:p>
          <a:p>
            <a:r>
              <a:rPr lang="en-US" sz="1600" dirty="0"/>
              <a:t>Feedback Collection is Crucial for Improvement:</a:t>
            </a:r>
            <a:br>
              <a:rPr lang="en-US" sz="1600" dirty="0"/>
            </a:br>
            <a:r>
              <a:rPr lang="en-US" sz="1600" dirty="0"/>
              <a:t>Gathering feedback from employees and stakeholders through surveys, focus groups, and other tools helps identify areas for improvement. This feedback provides actionable insights, helping you refine your change management initiatives for greater effectiveness.</a:t>
            </a:r>
          </a:p>
          <a:p>
            <a:endParaRPr lang="en-US" sz="1600" dirty="0"/>
          </a:p>
          <a:p>
            <a:r>
              <a:rPr lang="en-US" sz="1600" dirty="0"/>
              <a:t>Continuous Optimization Enhances Change:</a:t>
            </a:r>
            <a:br>
              <a:rPr lang="en-US" sz="1600" dirty="0"/>
            </a:br>
            <a:r>
              <a:rPr lang="en-US" sz="1600" dirty="0"/>
              <a:t>Change management is an ongoing process. By regularly analyzing results and iterating on your strategies, you can ensure that the change initiatives remain relevant and successful over time. Celebrating milestones also helps sustain momentum throughout the process.</a:t>
            </a:r>
            <a:endParaRPr lang="en-UG" sz="1600" dirty="0"/>
          </a:p>
        </p:txBody>
      </p:sp>
    </p:spTree>
    <p:extLst>
      <p:ext uri="{BB962C8B-B14F-4D97-AF65-F5344CB8AC3E}">
        <p14:creationId xmlns:p14="http://schemas.microsoft.com/office/powerpoint/2010/main" val="38111039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9EB63A5-0BE3-FFCC-7076-5054E1428BF5}"/>
              </a:ext>
            </a:extLst>
          </p:cNvPr>
          <p:cNvSpPr txBox="1"/>
          <p:nvPr/>
        </p:nvSpPr>
        <p:spPr>
          <a:xfrm>
            <a:off x="243340" y="733778"/>
            <a:ext cx="11705320" cy="4265200"/>
          </a:xfrm>
          <a:prstGeom prst="rect">
            <a:avLst/>
          </a:prstGeom>
        </p:spPr>
        <p:txBody>
          <a:bodyPr vert="horz" lIns="91440" tIns="45720" rIns="91440" bIns="45720" rtlCol="0" anchor="ctr">
            <a:noAutofit/>
          </a:bodyPr>
          <a:lstStyle>
            <a:defPPr>
              <a:defRPr lang="en-US"/>
            </a:defPPr>
            <a:lvl1pPr>
              <a:lnSpc>
                <a:spcPct val="130000"/>
              </a:lnSpc>
              <a:defRPr sz="1400">
                <a:solidFill>
                  <a:schemeClr val="tx1">
                    <a:lumMod val="65000"/>
                    <a:lumOff val="35000"/>
                  </a:schemeClr>
                </a:solidFill>
                <a:ea typeface="Roboto" panose="02000000000000000000" pitchFamily="2" charset="0"/>
                <a:cs typeface="Space Grotesk" pitchFamily="2" charset="0"/>
              </a:defRPr>
            </a:lvl1pPr>
          </a:lstStyle>
          <a:p>
            <a:r>
              <a:rPr lang="en-US" sz="1800" dirty="0"/>
              <a:t>Change management is essential to any organizational transformation but ensuring that your efforts are effective and impactful can be challenging. How do you accurately measure progress, gather meaningful feedback, and use data to optimize your strategies for maximum success?</a:t>
            </a:r>
          </a:p>
          <a:p>
            <a:endParaRPr lang="en-US" sz="1800" dirty="0"/>
          </a:p>
          <a:p>
            <a:r>
              <a:rPr lang="en-US" sz="1800" dirty="0"/>
              <a:t>This course will equip you with the tools and insights needed to measure and optimize the impact of your change management initiatives. First, you’ll learn how to identify key performance indicators (KPIs) and metrics that align with your change objectives, setting clear baselines to track progress. Then, you’ll explore methods for collecting feedback from stakeholders, using tools like surveys, focus groups, and in-app feedback to gain a deeper understanding of the change’s impact. You’ll also dive into techniques for analyzing this feedback to identify trends and areas for improvement. Finally, you’ll discover the importance of recognizing and celebrating milestones, using them as a means to keep your team motivated and on track.</a:t>
            </a:r>
          </a:p>
        </p:txBody>
      </p:sp>
      <p:sp>
        <p:nvSpPr>
          <p:cNvPr id="5" name="TextBox 4">
            <a:extLst>
              <a:ext uri="{FF2B5EF4-FFF2-40B4-BE49-F238E27FC236}">
                <a16:creationId xmlns:a16="http://schemas.microsoft.com/office/drawing/2014/main" id="{48F1AAC3-58C5-AA2C-20EE-1D1FEF3A2A07}"/>
              </a:ext>
            </a:extLst>
          </p:cNvPr>
          <p:cNvSpPr txBox="1"/>
          <p:nvPr/>
        </p:nvSpPr>
        <p:spPr>
          <a:xfrm>
            <a:off x="243340" y="5372290"/>
            <a:ext cx="11499308" cy="369332"/>
          </a:xfrm>
          <a:prstGeom prst="rect">
            <a:avLst/>
          </a:prstGeom>
          <a:noFill/>
        </p:spPr>
        <p:txBody>
          <a:bodyPr wrap="square">
            <a:spAutoFit/>
          </a:bodyPr>
          <a:lstStyle/>
          <a:p>
            <a:r>
              <a:rPr lang="en-US" i="1" dirty="0">
                <a:solidFill>
                  <a:schemeClr val="tx2">
                    <a:lumMod val="60000"/>
                    <a:lumOff val="40000"/>
                  </a:schemeClr>
                </a:solidFill>
              </a:rPr>
              <a:t>Click on the first lesson below—or the “Start Course” button above—when you’re ready to begin.</a:t>
            </a:r>
            <a:endParaRPr lang="en-UG" i="1" dirty="0">
              <a:solidFill>
                <a:schemeClr val="tx2">
                  <a:lumMod val="60000"/>
                  <a:lumOff val="40000"/>
                </a:schemeClr>
              </a:solidFill>
            </a:endParaRPr>
          </a:p>
        </p:txBody>
      </p:sp>
    </p:spTree>
    <p:extLst>
      <p:ext uri="{BB962C8B-B14F-4D97-AF65-F5344CB8AC3E}">
        <p14:creationId xmlns:p14="http://schemas.microsoft.com/office/powerpoint/2010/main" val="14934328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A638FC0-CC54-CD30-ED89-E934C9CA6DCA}"/>
              </a:ext>
            </a:extLst>
          </p:cNvPr>
          <p:cNvSpPr/>
          <p:nvPr/>
        </p:nvSpPr>
        <p:spPr>
          <a:xfrm>
            <a:off x="258753" y="635140"/>
            <a:ext cx="1093822" cy="140691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03AC2335-6206-3595-F63F-EF63D55170C3}"/>
              </a:ext>
            </a:extLst>
          </p:cNvPr>
          <p:cNvSpPr/>
          <p:nvPr/>
        </p:nvSpPr>
        <p:spPr>
          <a:xfrm>
            <a:off x="1425272" y="635139"/>
            <a:ext cx="2232117" cy="1409627"/>
          </a:xfrm>
          <a:prstGeom prst="rect">
            <a:avLst/>
          </a:prstGeom>
          <a:solidFill>
            <a:srgbClr val="72767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43AC221-0D0A-0A67-70DD-343F63EF9DDD}"/>
              </a:ext>
            </a:extLst>
          </p:cNvPr>
          <p:cNvSpPr/>
          <p:nvPr/>
        </p:nvSpPr>
        <p:spPr>
          <a:xfrm>
            <a:off x="3730085" y="644547"/>
            <a:ext cx="8196415" cy="1409628"/>
          </a:xfrm>
          <a:prstGeom prst="rect">
            <a:avLst/>
          </a:prstGeom>
          <a:solidFill>
            <a:srgbClr val="00B4E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C5CA41E-CC2E-D156-5BAB-01C82C877442}"/>
              </a:ext>
            </a:extLst>
          </p:cNvPr>
          <p:cNvSpPr txBox="1"/>
          <p:nvPr/>
        </p:nvSpPr>
        <p:spPr>
          <a:xfrm>
            <a:off x="232921" y="1195310"/>
            <a:ext cx="118157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chemeClr val="bg1"/>
                </a:solidFill>
              </a:rPr>
              <a:t>Topic </a:t>
            </a:r>
            <a:r>
              <a:rPr lang="en-US" sz="1600" dirty="0">
                <a:solidFill>
                  <a:schemeClr val="bg1"/>
                </a:solidFill>
              </a:rPr>
              <a:t>1</a:t>
            </a:r>
          </a:p>
        </p:txBody>
      </p:sp>
      <p:sp>
        <p:nvSpPr>
          <p:cNvPr id="8" name="TextBox 7">
            <a:extLst>
              <a:ext uri="{FF2B5EF4-FFF2-40B4-BE49-F238E27FC236}">
                <a16:creationId xmlns:a16="http://schemas.microsoft.com/office/drawing/2014/main" id="{E5A916B9-B425-7494-D7A8-E5681CC38037}"/>
              </a:ext>
            </a:extLst>
          </p:cNvPr>
          <p:cNvSpPr txBox="1"/>
          <p:nvPr/>
        </p:nvSpPr>
        <p:spPr>
          <a:xfrm>
            <a:off x="1457727" y="896394"/>
            <a:ext cx="2190256"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kern="0" dirty="0">
                <a:solidFill>
                  <a:schemeClr val="bg1"/>
                </a:solidFill>
                <a:effectLst/>
                <a:latin typeface="+mj-lt"/>
                <a:ea typeface="Yu Mincho" panose="02020400000000000000" pitchFamily="18" charset="-128"/>
                <a:cs typeface="Arial" panose="020B0604020202020204" pitchFamily="34" charset="0"/>
              </a:rPr>
              <a:t>Key Metrics and KPIs </a:t>
            </a:r>
            <a:r>
              <a:rPr lang="en-US" kern="0" dirty="0">
                <a:solidFill>
                  <a:schemeClr val="bg1"/>
                </a:solidFill>
                <a:latin typeface="+mj-lt"/>
                <a:ea typeface="Yu Mincho" panose="02020400000000000000" pitchFamily="18" charset="-128"/>
                <a:cs typeface="Arial" panose="020B0604020202020204" pitchFamily="34" charset="0"/>
              </a:rPr>
              <a:t>t</a:t>
            </a:r>
            <a:r>
              <a:rPr lang="en-US" sz="1800" kern="0" dirty="0">
                <a:solidFill>
                  <a:schemeClr val="bg1"/>
                </a:solidFill>
                <a:effectLst/>
                <a:latin typeface="+mj-lt"/>
                <a:ea typeface="Yu Mincho" panose="02020400000000000000" pitchFamily="18" charset="-128"/>
                <a:cs typeface="Arial" panose="020B0604020202020204" pitchFamily="34" charset="0"/>
              </a:rPr>
              <a:t>o Measure Change Impact</a:t>
            </a:r>
            <a:endParaRPr lang="en-US" sz="1600" dirty="0">
              <a:solidFill>
                <a:schemeClr val="bg1"/>
              </a:solidFill>
              <a:latin typeface="+mj-lt"/>
            </a:endParaRPr>
          </a:p>
        </p:txBody>
      </p:sp>
      <p:sp>
        <p:nvSpPr>
          <p:cNvPr id="10" name="TextBox 9">
            <a:extLst>
              <a:ext uri="{FF2B5EF4-FFF2-40B4-BE49-F238E27FC236}">
                <a16:creationId xmlns:a16="http://schemas.microsoft.com/office/drawing/2014/main" id="{732078C3-E423-451B-E867-498581C2BA79}"/>
              </a:ext>
            </a:extLst>
          </p:cNvPr>
          <p:cNvSpPr txBox="1"/>
          <p:nvPr/>
        </p:nvSpPr>
        <p:spPr>
          <a:xfrm>
            <a:off x="3942519" y="804529"/>
            <a:ext cx="7164680" cy="10967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90000"/>
              </a:lnSpc>
              <a:spcBef>
                <a:spcPts val="1000"/>
              </a:spcBef>
              <a:buFont typeface="Arial"/>
              <a:buChar char="•"/>
            </a:pPr>
            <a:r>
              <a:rPr lang="en-US" dirty="0">
                <a:solidFill>
                  <a:srgbClr val="FFFFFF"/>
                </a:solidFill>
              </a:rPr>
              <a:t>Section 1 – Metrics and KPIs</a:t>
            </a:r>
          </a:p>
          <a:p>
            <a:pPr marL="285750" indent="-285750">
              <a:lnSpc>
                <a:spcPct val="90000"/>
              </a:lnSpc>
              <a:spcBef>
                <a:spcPts val="1000"/>
              </a:spcBef>
              <a:buFont typeface="Arial"/>
              <a:buChar char="•"/>
            </a:pPr>
            <a:r>
              <a:rPr lang="en-US" dirty="0">
                <a:solidFill>
                  <a:srgbClr val="FFFFFF"/>
                </a:solidFill>
              </a:rPr>
              <a:t>Section 2 – Setting KPIs</a:t>
            </a:r>
          </a:p>
          <a:p>
            <a:pPr marL="285750" indent="-285750">
              <a:lnSpc>
                <a:spcPct val="90000"/>
              </a:lnSpc>
              <a:spcBef>
                <a:spcPts val="1000"/>
              </a:spcBef>
              <a:buFont typeface="Arial"/>
              <a:buChar char="•"/>
            </a:pPr>
            <a:r>
              <a:rPr lang="en-US" dirty="0">
                <a:solidFill>
                  <a:srgbClr val="FFFFFF"/>
                </a:solidFill>
              </a:rPr>
              <a:t>Section 3 – Tracking Progress</a:t>
            </a:r>
          </a:p>
        </p:txBody>
      </p:sp>
      <p:sp>
        <p:nvSpPr>
          <p:cNvPr id="11" name="Rectangle 10">
            <a:extLst>
              <a:ext uri="{FF2B5EF4-FFF2-40B4-BE49-F238E27FC236}">
                <a16:creationId xmlns:a16="http://schemas.microsoft.com/office/drawing/2014/main" id="{604DF4C9-A77B-98A2-12C7-2AE7E41FED06}"/>
              </a:ext>
            </a:extLst>
          </p:cNvPr>
          <p:cNvSpPr/>
          <p:nvPr/>
        </p:nvSpPr>
        <p:spPr>
          <a:xfrm>
            <a:off x="258753" y="2130743"/>
            <a:ext cx="1093822" cy="1457010"/>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19B00EF-936C-A4D1-1371-63907EB0B63A}"/>
              </a:ext>
            </a:extLst>
          </p:cNvPr>
          <p:cNvSpPr/>
          <p:nvPr/>
        </p:nvSpPr>
        <p:spPr>
          <a:xfrm>
            <a:off x="1425272" y="2130743"/>
            <a:ext cx="2232117" cy="1457010"/>
          </a:xfrm>
          <a:prstGeom prst="rect">
            <a:avLst/>
          </a:prstGeom>
          <a:solidFill>
            <a:srgbClr val="72767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14ACE5E-BE78-FEC0-20AC-C048DDB5BB2F}"/>
              </a:ext>
            </a:extLst>
          </p:cNvPr>
          <p:cNvSpPr/>
          <p:nvPr/>
        </p:nvSpPr>
        <p:spPr>
          <a:xfrm>
            <a:off x="3730085" y="2140150"/>
            <a:ext cx="8196415" cy="1468268"/>
          </a:xfrm>
          <a:prstGeom prst="rect">
            <a:avLst/>
          </a:prstGeom>
          <a:solidFill>
            <a:srgbClr val="00B4E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95F48CAD-DF6E-7394-B89C-AB1C78EA5709}"/>
              </a:ext>
            </a:extLst>
          </p:cNvPr>
          <p:cNvSpPr txBox="1"/>
          <p:nvPr/>
        </p:nvSpPr>
        <p:spPr>
          <a:xfrm>
            <a:off x="232921" y="2521300"/>
            <a:ext cx="118157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chemeClr val="bg1"/>
                </a:solidFill>
              </a:rPr>
              <a:t>Topic</a:t>
            </a:r>
            <a:r>
              <a:rPr lang="en-US" sz="1600" dirty="0">
                <a:solidFill>
                  <a:schemeClr val="bg1"/>
                </a:solidFill>
              </a:rPr>
              <a:t> 2</a:t>
            </a:r>
          </a:p>
        </p:txBody>
      </p:sp>
      <p:sp>
        <p:nvSpPr>
          <p:cNvPr id="15" name="TextBox 14">
            <a:extLst>
              <a:ext uri="{FF2B5EF4-FFF2-40B4-BE49-F238E27FC236}">
                <a16:creationId xmlns:a16="http://schemas.microsoft.com/office/drawing/2014/main" id="{5D3E4477-1A46-0E1A-2538-2701923F5848}"/>
              </a:ext>
            </a:extLst>
          </p:cNvPr>
          <p:cNvSpPr txBox="1"/>
          <p:nvPr/>
        </p:nvSpPr>
        <p:spPr>
          <a:xfrm>
            <a:off x="1427661" y="2256454"/>
            <a:ext cx="2160712"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kern="0" dirty="0">
                <a:solidFill>
                  <a:schemeClr val="bg1"/>
                </a:solidFill>
                <a:effectLst/>
                <a:latin typeface="+mj-lt"/>
                <a:ea typeface="Yu Mincho" panose="02020400000000000000" pitchFamily="18" charset="-128"/>
                <a:cs typeface="Arial" panose="020B0604020202020204" pitchFamily="34" charset="0"/>
              </a:rPr>
              <a:t>Techniques for Gathering and Analyzing Feedback</a:t>
            </a:r>
            <a:endParaRPr lang="en-US" dirty="0">
              <a:solidFill>
                <a:schemeClr val="bg1"/>
              </a:solidFill>
              <a:latin typeface="+mj-lt"/>
            </a:endParaRPr>
          </a:p>
        </p:txBody>
      </p:sp>
      <p:sp>
        <p:nvSpPr>
          <p:cNvPr id="16" name="TextBox 15">
            <a:extLst>
              <a:ext uri="{FF2B5EF4-FFF2-40B4-BE49-F238E27FC236}">
                <a16:creationId xmlns:a16="http://schemas.microsoft.com/office/drawing/2014/main" id="{9CC8C190-D203-C64D-717C-B169C35B3AF5}"/>
              </a:ext>
            </a:extLst>
          </p:cNvPr>
          <p:cNvSpPr txBox="1"/>
          <p:nvPr/>
        </p:nvSpPr>
        <p:spPr>
          <a:xfrm>
            <a:off x="3942519" y="2500268"/>
            <a:ext cx="7164680" cy="71917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90000"/>
              </a:lnSpc>
              <a:spcBef>
                <a:spcPts val="1000"/>
              </a:spcBef>
              <a:buFont typeface="Arial"/>
              <a:buChar char="•"/>
            </a:pPr>
            <a:r>
              <a:rPr lang="en-US" dirty="0">
                <a:solidFill>
                  <a:schemeClr val="bg1"/>
                </a:solidFill>
              </a:rPr>
              <a:t>Section 1 – Feedback Collection</a:t>
            </a:r>
          </a:p>
          <a:p>
            <a:pPr marL="285750" indent="-285750">
              <a:lnSpc>
                <a:spcPct val="90000"/>
              </a:lnSpc>
              <a:spcBef>
                <a:spcPts val="1000"/>
              </a:spcBef>
              <a:buFont typeface="Arial"/>
              <a:buChar char="•"/>
            </a:pPr>
            <a:r>
              <a:rPr lang="en-US" dirty="0">
                <a:solidFill>
                  <a:schemeClr val="bg1"/>
                </a:solidFill>
              </a:rPr>
              <a:t>Section 2 – Analyzing Feedback</a:t>
            </a:r>
          </a:p>
        </p:txBody>
      </p:sp>
      <p:sp>
        <p:nvSpPr>
          <p:cNvPr id="17" name="Rectangle 16">
            <a:extLst>
              <a:ext uri="{FF2B5EF4-FFF2-40B4-BE49-F238E27FC236}">
                <a16:creationId xmlns:a16="http://schemas.microsoft.com/office/drawing/2014/main" id="{888ECAF0-A875-14B0-B473-7C99DF824A96}"/>
              </a:ext>
            </a:extLst>
          </p:cNvPr>
          <p:cNvSpPr/>
          <p:nvPr/>
        </p:nvSpPr>
        <p:spPr>
          <a:xfrm>
            <a:off x="249346" y="3715058"/>
            <a:ext cx="1103229" cy="1576963"/>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8B2EF2FB-0BE4-D96E-B59C-6B209C35AAF6}"/>
              </a:ext>
            </a:extLst>
          </p:cNvPr>
          <p:cNvSpPr/>
          <p:nvPr/>
        </p:nvSpPr>
        <p:spPr>
          <a:xfrm>
            <a:off x="1415865" y="3715058"/>
            <a:ext cx="2232117" cy="1567556"/>
          </a:xfrm>
          <a:prstGeom prst="rect">
            <a:avLst/>
          </a:prstGeom>
          <a:solidFill>
            <a:srgbClr val="72767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BA1CF90A-3C00-FBEC-44A5-BE991209752E}"/>
              </a:ext>
            </a:extLst>
          </p:cNvPr>
          <p:cNvSpPr/>
          <p:nvPr/>
        </p:nvSpPr>
        <p:spPr>
          <a:xfrm>
            <a:off x="3720678" y="3694393"/>
            <a:ext cx="8196415" cy="1578815"/>
          </a:xfrm>
          <a:prstGeom prst="rect">
            <a:avLst/>
          </a:prstGeom>
          <a:solidFill>
            <a:srgbClr val="00B4E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9625AAE-152E-C521-95FE-168F895477F2}"/>
              </a:ext>
            </a:extLst>
          </p:cNvPr>
          <p:cNvSpPr txBox="1"/>
          <p:nvPr/>
        </p:nvSpPr>
        <p:spPr>
          <a:xfrm>
            <a:off x="197946" y="4304141"/>
            <a:ext cx="118157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solidFill>
                  <a:schemeClr val="bg1"/>
                </a:solidFill>
              </a:rPr>
              <a:t>Topic 3</a:t>
            </a:r>
          </a:p>
        </p:txBody>
      </p:sp>
      <p:sp>
        <p:nvSpPr>
          <p:cNvPr id="21" name="TextBox 20">
            <a:extLst>
              <a:ext uri="{FF2B5EF4-FFF2-40B4-BE49-F238E27FC236}">
                <a16:creationId xmlns:a16="http://schemas.microsoft.com/office/drawing/2014/main" id="{5014C1D0-6A2E-3C38-7CED-C5FD66DF270A}"/>
              </a:ext>
            </a:extLst>
          </p:cNvPr>
          <p:cNvSpPr txBox="1"/>
          <p:nvPr/>
        </p:nvSpPr>
        <p:spPr>
          <a:xfrm>
            <a:off x="1457726" y="3768782"/>
            <a:ext cx="2075273"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kern="0" dirty="0">
                <a:solidFill>
                  <a:schemeClr val="bg1"/>
                </a:solidFill>
                <a:effectLst/>
                <a:latin typeface="+mj-lt"/>
                <a:ea typeface="Yu Mincho" panose="02020400000000000000" pitchFamily="18" charset="-128"/>
                <a:cs typeface="Arial" panose="020B0604020202020204" pitchFamily="34" charset="0"/>
              </a:rPr>
              <a:t>Case Studies on Optimizing Change Management Strategies</a:t>
            </a:r>
            <a:endParaRPr lang="en-US" sz="1600" dirty="0">
              <a:solidFill>
                <a:schemeClr val="bg1"/>
              </a:solidFill>
              <a:latin typeface="+mj-lt"/>
            </a:endParaRPr>
          </a:p>
        </p:txBody>
      </p:sp>
      <p:sp>
        <p:nvSpPr>
          <p:cNvPr id="22" name="TextBox 21">
            <a:extLst>
              <a:ext uri="{FF2B5EF4-FFF2-40B4-BE49-F238E27FC236}">
                <a16:creationId xmlns:a16="http://schemas.microsoft.com/office/drawing/2014/main" id="{646C8474-204E-55D5-5863-A4986676649E}"/>
              </a:ext>
            </a:extLst>
          </p:cNvPr>
          <p:cNvSpPr txBox="1"/>
          <p:nvPr/>
        </p:nvSpPr>
        <p:spPr>
          <a:xfrm>
            <a:off x="3942519" y="4328020"/>
            <a:ext cx="7164680" cy="3416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90000"/>
              </a:lnSpc>
              <a:spcBef>
                <a:spcPts val="1000"/>
              </a:spcBef>
              <a:buFont typeface="Arial"/>
              <a:buChar char="•"/>
            </a:pPr>
            <a:r>
              <a:rPr lang="en-US" dirty="0">
                <a:solidFill>
                  <a:schemeClr val="bg1"/>
                </a:solidFill>
              </a:rPr>
              <a:t>Section 1 – Celebrating Milestones</a:t>
            </a:r>
          </a:p>
        </p:txBody>
      </p:sp>
      <p:sp>
        <p:nvSpPr>
          <p:cNvPr id="23" name="Rectangle 22">
            <a:extLst>
              <a:ext uri="{FF2B5EF4-FFF2-40B4-BE49-F238E27FC236}">
                <a16:creationId xmlns:a16="http://schemas.microsoft.com/office/drawing/2014/main" id="{B3DC7F06-FF8A-4B04-EEE5-D6FA23ACF0C0}"/>
              </a:ext>
            </a:extLst>
          </p:cNvPr>
          <p:cNvSpPr/>
          <p:nvPr/>
        </p:nvSpPr>
        <p:spPr>
          <a:xfrm>
            <a:off x="239938" y="5380714"/>
            <a:ext cx="11695969" cy="4517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0CFB7FEE-37B1-6F9B-D6AE-89F574C8B315}"/>
              </a:ext>
            </a:extLst>
          </p:cNvPr>
          <p:cNvSpPr/>
          <p:nvPr/>
        </p:nvSpPr>
        <p:spPr>
          <a:xfrm>
            <a:off x="230530" y="5912695"/>
            <a:ext cx="11695969" cy="45177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BF27CFFB-B291-4629-3B90-B06E0ED713CF}"/>
              </a:ext>
            </a:extLst>
          </p:cNvPr>
          <p:cNvSpPr txBox="1"/>
          <p:nvPr/>
        </p:nvSpPr>
        <p:spPr>
          <a:xfrm>
            <a:off x="270552" y="5394975"/>
            <a:ext cx="3881496" cy="61555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bg1"/>
                </a:solidFill>
              </a:rPr>
              <a:t>Check Your Understanding</a:t>
            </a:r>
          </a:p>
          <a:p>
            <a:endParaRPr lang="en-US" sz="1600" dirty="0">
              <a:solidFill>
                <a:schemeClr val="bg1"/>
              </a:solidFill>
            </a:endParaRPr>
          </a:p>
        </p:txBody>
      </p:sp>
      <p:sp>
        <p:nvSpPr>
          <p:cNvPr id="26" name="TextBox 25">
            <a:extLst>
              <a:ext uri="{FF2B5EF4-FFF2-40B4-BE49-F238E27FC236}">
                <a16:creationId xmlns:a16="http://schemas.microsoft.com/office/drawing/2014/main" id="{74F1BED4-47BB-B027-36A4-76127DCCFE70}"/>
              </a:ext>
            </a:extLst>
          </p:cNvPr>
          <p:cNvSpPr txBox="1"/>
          <p:nvPr/>
        </p:nvSpPr>
        <p:spPr>
          <a:xfrm>
            <a:off x="270552" y="5945772"/>
            <a:ext cx="38814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bg1"/>
                </a:solidFill>
              </a:rPr>
              <a:t>Summary</a:t>
            </a:r>
            <a:endParaRPr lang="en-US">
              <a:solidFill>
                <a:schemeClr val="bg1"/>
              </a:solidFill>
            </a:endParaRPr>
          </a:p>
        </p:txBody>
      </p:sp>
    </p:spTree>
    <p:extLst>
      <p:ext uri="{BB962C8B-B14F-4D97-AF65-F5344CB8AC3E}">
        <p14:creationId xmlns:p14="http://schemas.microsoft.com/office/powerpoint/2010/main" val="12672683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27DEDF1B-75DF-EE6E-90E4-83B063849772}"/>
              </a:ext>
            </a:extLst>
          </p:cNvPr>
          <p:cNvSpPr>
            <a:spLocks noGrp="1"/>
          </p:cNvSpPr>
          <p:nvPr>
            <p:ph type="body" sz="quarter" idx="4294967295"/>
          </p:nvPr>
        </p:nvSpPr>
        <p:spPr>
          <a:xfrm>
            <a:off x="1036042" y="644267"/>
            <a:ext cx="5197475" cy="423862"/>
          </a:xfrm>
          <a:prstGeom prst="rect">
            <a:avLst/>
          </a:prstGeom>
        </p:spPr>
        <p:txBody>
          <a:bodyPr lIns="91440" tIns="45720" rIns="91440" bIns="45720" anchor="t"/>
          <a:lstStyle/>
          <a:p>
            <a:pPr marL="0" indent="0">
              <a:buNone/>
            </a:pPr>
            <a:r>
              <a:rPr lang="en-US" sz="2000" b="1" dirty="0">
                <a:solidFill>
                  <a:srgbClr val="01AFE6"/>
                </a:solidFill>
                <a:latin typeface="+mj-lt"/>
                <a:cs typeface="Arial"/>
              </a:rPr>
              <a:t>Metrics and KPIs</a:t>
            </a:r>
          </a:p>
        </p:txBody>
      </p:sp>
      <p:sp>
        <p:nvSpPr>
          <p:cNvPr id="7" name="TextBox 6">
            <a:extLst>
              <a:ext uri="{FF2B5EF4-FFF2-40B4-BE49-F238E27FC236}">
                <a16:creationId xmlns:a16="http://schemas.microsoft.com/office/drawing/2014/main" id="{589AE2AA-006F-95E0-48D6-1F5EB9D5D620}"/>
              </a:ext>
            </a:extLst>
          </p:cNvPr>
          <p:cNvSpPr txBox="1"/>
          <p:nvPr/>
        </p:nvSpPr>
        <p:spPr>
          <a:xfrm>
            <a:off x="1036042" y="1086945"/>
            <a:ext cx="10054064" cy="1077218"/>
          </a:xfrm>
          <a:prstGeom prst="rect">
            <a:avLst/>
          </a:prstGeom>
          <a:noFill/>
        </p:spPr>
        <p:txBody>
          <a:bodyPr wrap="square" lIns="91440" tIns="45720" rIns="91440" bIns="45720" anchor="t">
            <a:spAutoFit/>
          </a:bodyPr>
          <a:lstStyle/>
          <a:p>
            <a:r>
              <a:rPr lang="en-US" sz="1600" dirty="0"/>
              <a:t>When it comes to tracking the success of change management initiatives, having the right metrics and Key Performance Indicators (KPIs) in place is essential. These provide a quantifiable way to assess whether your change strategies are working and where adjustments might be needed.</a:t>
            </a:r>
          </a:p>
        </p:txBody>
      </p:sp>
      <p:sp>
        <p:nvSpPr>
          <p:cNvPr id="26" name="TextBox 25">
            <a:extLst>
              <a:ext uri="{FF2B5EF4-FFF2-40B4-BE49-F238E27FC236}">
                <a16:creationId xmlns:a16="http://schemas.microsoft.com/office/drawing/2014/main" id="{1D4C9603-93D0-C989-944A-95C055E8819C}"/>
              </a:ext>
            </a:extLst>
          </p:cNvPr>
          <p:cNvSpPr txBox="1"/>
          <p:nvPr/>
        </p:nvSpPr>
        <p:spPr>
          <a:xfrm>
            <a:off x="0" y="2373118"/>
            <a:ext cx="12192000" cy="307777"/>
          </a:xfrm>
          <a:prstGeom prst="rect">
            <a:avLst/>
          </a:prstGeom>
          <a:noFill/>
        </p:spPr>
        <p:txBody>
          <a:bodyPr wrap="square">
            <a:spAutoFit/>
          </a:bodyPr>
          <a:lstStyle/>
          <a:p>
            <a:pPr algn="ctr"/>
            <a:r>
              <a:rPr lang="en-US" sz="1400" i="1" dirty="0">
                <a:solidFill>
                  <a:schemeClr val="tx2">
                    <a:lumMod val="60000"/>
                    <a:lumOff val="40000"/>
                  </a:schemeClr>
                </a:solidFill>
              </a:rPr>
              <a:t>Select the tabs to expand to know about common key metrics.</a:t>
            </a:r>
            <a:endParaRPr lang="en-UG" sz="1400" i="1" dirty="0">
              <a:solidFill>
                <a:schemeClr val="tx2">
                  <a:lumMod val="60000"/>
                  <a:lumOff val="40000"/>
                </a:schemeClr>
              </a:solidFill>
            </a:endParaRPr>
          </a:p>
        </p:txBody>
      </p:sp>
      <p:grpSp>
        <p:nvGrpSpPr>
          <p:cNvPr id="34" name="Group 33">
            <a:extLst>
              <a:ext uri="{FF2B5EF4-FFF2-40B4-BE49-F238E27FC236}">
                <a16:creationId xmlns:a16="http://schemas.microsoft.com/office/drawing/2014/main" id="{D833B60D-0D4F-4C31-DFA9-F64D66DC02A4}"/>
              </a:ext>
            </a:extLst>
          </p:cNvPr>
          <p:cNvGrpSpPr/>
          <p:nvPr/>
        </p:nvGrpSpPr>
        <p:grpSpPr>
          <a:xfrm>
            <a:off x="2391581" y="3076822"/>
            <a:ext cx="7408837" cy="2323147"/>
            <a:chOff x="2391579" y="2580111"/>
            <a:chExt cx="7408837" cy="2323147"/>
          </a:xfrm>
        </p:grpSpPr>
        <p:sp>
          <p:nvSpPr>
            <p:cNvPr id="3" name="Rectangle 2">
              <a:extLst>
                <a:ext uri="{FF2B5EF4-FFF2-40B4-BE49-F238E27FC236}">
                  <a16:creationId xmlns:a16="http://schemas.microsoft.com/office/drawing/2014/main" id="{B4FFBE66-DCA6-E401-1696-A1ED74809495}"/>
                </a:ext>
              </a:extLst>
            </p:cNvPr>
            <p:cNvSpPr/>
            <p:nvPr/>
          </p:nvSpPr>
          <p:spPr>
            <a:xfrm>
              <a:off x="2391579" y="2580111"/>
              <a:ext cx="7408837" cy="580168"/>
            </a:xfrm>
            <a:prstGeom prst="rect">
              <a:avLst/>
            </a:prstGeom>
            <a:solidFill>
              <a:schemeClr val="bg1"/>
            </a:solidFill>
            <a:ln>
              <a:solidFill>
                <a:schemeClr val="bg1">
                  <a:lumMod val="75000"/>
                </a:schemeClr>
              </a:solidFill>
            </a:ln>
            <a:effectLst>
              <a:outerShdw blurRad="50800" dist="38100" dir="2700000" algn="tl" rotWithShape="0">
                <a:prstClr val="black">
                  <a:alpha val="1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6" name="Rectangle 5">
              <a:extLst>
                <a:ext uri="{FF2B5EF4-FFF2-40B4-BE49-F238E27FC236}">
                  <a16:creationId xmlns:a16="http://schemas.microsoft.com/office/drawing/2014/main" id="{248989A7-CA0C-18A8-3650-9AFCE3A8532E}"/>
                </a:ext>
              </a:extLst>
            </p:cNvPr>
            <p:cNvSpPr/>
            <p:nvPr/>
          </p:nvSpPr>
          <p:spPr>
            <a:xfrm>
              <a:off x="2391579" y="3152877"/>
              <a:ext cx="7408837" cy="580168"/>
            </a:xfrm>
            <a:prstGeom prst="rect">
              <a:avLst/>
            </a:prstGeom>
            <a:solidFill>
              <a:schemeClr val="bg1"/>
            </a:solidFill>
            <a:ln>
              <a:solidFill>
                <a:schemeClr val="bg1">
                  <a:lumMod val="75000"/>
                </a:schemeClr>
              </a:solidFill>
            </a:ln>
            <a:effectLst>
              <a:outerShdw blurRad="50800" dist="38100" dir="2700000" algn="tl" rotWithShape="0">
                <a:prstClr val="black">
                  <a:alpha val="1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17" name="Rectangle 16">
              <a:extLst>
                <a:ext uri="{FF2B5EF4-FFF2-40B4-BE49-F238E27FC236}">
                  <a16:creationId xmlns:a16="http://schemas.microsoft.com/office/drawing/2014/main" id="{711A2E0D-9425-92E5-4D39-373CEFE7BC20}"/>
                </a:ext>
              </a:extLst>
            </p:cNvPr>
            <p:cNvSpPr/>
            <p:nvPr/>
          </p:nvSpPr>
          <p:spPr>
            <a:xfrm>
              <a:off x="2391579" y="3738892"/>
              <a:ext cx="7408837" cy="580168"/>
            </a:xfrm>
            <a:prstGeom prst="rect">
              <a:avLst/>
            </a:prstGeom>
            <a:solidFill>
              <a:schemeClr val="bg1"/>
            </a:solidFill>
            <a:ln>
              <a:solidFill>
                <a:schemeClr val="bg1">
                  <a:lumMod val="75000"/>
                </a:schemeClr>
              </a:solidFill>
            </a:ln>
            <a:effectLst>
              <a:outerShdw blurRad="50800" dist="38100" dir="2700000" algn="tl" rotWithShape="0">
                <a:prstClr val="black">
                  <a:alpha val="1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20" name="Rectangle 19">
              <a:extLst>
                <a:ext uri="{FF2B5EF4-FFF2-40B4-BE49-F238E27FC236}">
                  <a16:creationId xmlns:a16="http://schemas.microsoft.com/office/drawing/2014/main" id="{8F81F09B-FBC8-7F97-4285-D4A58EFA13B3}"/>
                </a:ext>
              </a:extLst>
            </p:cNvPr>
            <p:cNvSpPr/>
            <p:nvPr/>
          </p:nvSpPr>
          <p:spPr>
            <a:xfrm>
              <a:off x="2391579" y="4323090"/>
              <a:ext cx="7408837" cy="580168"/>
            </a:xfrm>
            <a:prstGeom prst="rect">
              <a:avLst/>
            </a:prstGeom>
            <a:solidFill>
              <a:schemeClr val="bg1"/>
            </a:solidFill>
            <a:ln>
              <a:solidFill>
                <a:schemeClr val="bg1">
                  <a:lumMod val="75000"/>
                </a:schemeClr>
              </a:solidFill>
            </a:ln>
            <a:effectLst>
              <a:outerShdw blurRad="50800" dist="38100" dir="2700000" algn="tl" rotWithShape="0">
                <a:prstClr val="black">
                  <a:alpha val="1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4" name="TextBox 3">
              <a:extLst>
                <a:ext uri="{FF2B5EF4-FFF2-40B4-BE49-F238E27FC236}">
                  <a16:creationId xmlns:a16="http://schemas.microsoft.com/office/drawing/2014/main" id="{DAD66553-B37C-F3F6-0E18-F9E98797E16B}"/>
                </a:ext>
              </a:extLst>
            </p:cNvPr>
            <p:cNvSpPr txBox="1"/>
            <p:nvPr/>
          </p:nvSpPr>
          <p:spPr>
            <a:xfrm>
              <a:off x="2518812" y="3299875"/>
              <a:ext cx="6765296" cy="338554"/>
            </a:xfrm>
            <a:prstGeom prst="rect">
              <a:avLst/>
            </a:prstGeom>
            <a:noFill/>
          </p:spPr>
          <p:txBody>
            <a:bodyPr wrap="square">
              <a:spAutoFit/>
            </a:bodyPr>
            <a:lstStyle/>
            <a:p>
              <a:r>
                <a:rPr lang="en-US" sz="1600" b="1" dirty="0"/>
                <a:t>Adoption Rates</a:t>
              </a:r>
              <a:endParaRPr lang="en-UG" sz="1600" b="1" dirty="0"/>
            </a:p>
          </p:txBody>
        </p:sp>
        <p:sp>
          <p:nvSpPr>
            <p:cNvPr id="5" name="TextBox 4">
              <a:extLst>
                <a:ext uri="{FF2B5EF4-FFF2-40B4-BE49-F238E27FC236}">
                  <a16:creationId xmlns:a16="http://schemas.microsoft.com/office/drawing/2014/main" id="{9A24F7FE-0B68-7E37-4CFA-5DAB1F50D7D5}"/>
                </a:ext>
              </a:extLst>
            </p:cNvPr>
            <p:cNvSpPr txBox="1"/>
            <p:nvPr/>
          </p:nvSpPr>
          <p:spPr>
            <a:xfrm>
              <a:off x="9411340" y="2700918"/>
              <a:ext cx="389076" cy="338554"/>
            </a:xfrm>
            <a:prstGeom prst="rect">
              <a:avLst/>
            </a:prstGeom>
            <a:noFill/>
          </p:spPr>
          <p:txBody>
            <a:bodyPr wrap="square">
              <a:spAutoFit/>
            </a:bodyPr>
            <a:lstStyle/>
            <a:p>
              <a:pPr marL="0" lvl="0" indent="0" rtl="0">
                <a:spcBef>
                  <a:spcPts val="0"/>
                </a:spcBef>
                <a:spcAft>
                  <a:spcPts val="0"/>
                </a:spcAft>
                <a:buNone/>
              </a:pPr>
              <a:r>
                <a:rPr lang="en-US" sz="1600" b="1" dirty="0">
                  <a:solidFill>
                    <a:schemeClr val="tx1">
                      <a:lumMod val="75000"/>
                      <a:lumOff val="25000"/>
                    </a:schemeClr>
                  </a:solidFill>
                  <a:latin typeface="+mj-lt"/>
                  <a:ea typeface="Roboto"/>
                  <a:cs typeface="Roboto"/>
                  <a:sym typeface="Roboto"/>
                </a:rPr>
                <a:t>+</a:t>
              </a:r>
              <a:endParaRPr lang="en-US" sz="1600" i="1" dirty="0">
                <a:solidFill>
                  <a:schemeClr val="tx1">
                    <a:lumMod val="75000"/>
                    <a:lumOff val="25000"/>
                  </a:schemeClr>
                </a:solidFill>
                <a:latin typeface="+mj-lt"/>
                <a:ea typeface="Roboto"/>
                <a:cs typeface="Roboto"/>
                <a:sym typeface="Roboto"/>
              </a:endParaRPr>
            </a:p>
          </p:txBody>
        </p:sp>
        <p:sp>
          <p:nvSpPr>
            <p:cNvPr id="13" name="TextBox 12">
              <a:extLst>
                <a:ext uri="{FF2B5EF4-FFF2-40B4-BE49-F238E27FC236}">
                  <a16:creationId xmlns:a16="http://schemas.microsoft.com/office/drawing/2014/main" id="{6D5FCBF7-F370-AED2-14AB-A7F5AD94DB9D}"/>
                </a:ext>
              </a:extLst>
            </p:cNvPr>
            <p:cNvSpPr txBox="1"/>
            <p:nvPr/>
          </p:nvSpPr>
          <p:spPr>
            <a:xfrm>
              <a:off x="2492381" y="3887158"/>
              <a:ext cx="6765296" cy="338554"/>
            </a:xfrm>
            <a:prstGeom prst="rect">
              <a:avLst/>
            </a:prstGeom>
            <a:noFill/>
          </p:spPr>
          <p:txBody>
            <a:bodyPr wrap="square">
              <a:spAutoFit/>
            </a:bodyPr>
            <a:lstStyle/>
            <a:p>
              <a:r>
                <a:rPr lang="en-US" sz="1600" b="1" dirty="0"/>
                <a:t>Customer Satisfaction Score (CSAT)</a:t>
              </a:r>
              <a:endParaRPr lang="en-UG" sz="1600" b="1" dirty="0"/>
            </a:p>
          </p:txBody>
        </p:sp>
        <p:sp>
          <p:nvSpPr>
            <p:cNvPr id="14" name="TextBox 13">
              <a:extLst>
                <a:ext uri="{FF2B5EF4-FFF2-40B4-BE49-F238E27FC236}">
                  <a16:creationId xmlns:a16="http://schemas.microsoft.com/office/drawing/2014/main" id="{9742A9F7-EFED-5A9A-F644-EC83EC200D6B}"/>
                </a:ext>
              </a:extLst>
            </p:cNvPr>
            <p:cNvSpPr txBox="1"/>
            <p:nvPr/>
          </p:nvSpPr>
          <p:spPr>
            <a:xfrm>
              <a:off x="9411340" y="3273684"/>
              <a:ext cx="389076" cy="338554"/>
            </a:xfrm>
            <a:prstGeom prst="rect">
              <a:avLst/>
            </a:prstGeom>
            <a:noFill/>
          </p:spPr>
          <p:txBody>
            <a:bodyPr wrap="square">
              <a:spAutoFit/>
            </a:bodyPr>
            <a:lstStyle/>
            <a:p>
              <a:pPr marL="0" lvl="0" indent="0" rtl="0">
                <a:spcBef>
                  <a:spcPts val="0"/>
                </a:spcBef>
                <a:spcAft>
                  <a:spcPts val="0"/>
                </a:spcAft>
                <a:buNone/>
              </a:pPr>
              <a:r>
                <a:rPr lang="en-US" sz="1600" b="1" dirty="0">
                  <a:solidFill>
                    <a:schemeClr val="tx1">
                      <a:lumMod val="75000"/>
                      <a:lumOff val="25000"/>
                    </a:schemeClr>
                  </a:solidFill>
                  <a:latin typeface="+mj-lt"/>
                  <a:ea typeface="Roboto"/>
                  <a:cs typeface="Roboto"/>
                  <a:sym typeface="Roboto"/>
                </a:rPr>
                <a:t>+</a:t>
              </a:r>
              <a:endParaRPr lang="en-US" sz="1600" i="1" dirty="0">
                <a:solidFill>
                  <a:schemeClr val="tx1">
                    <a:lumMod val="75000"/>
                    <a:lumOff val="25000"/>
                  </a:schemeClr>
                </a:solidFill>
                <a:latin typeface="+mj-lt"/>
                <a:ea typeface="Roboto"/>
                <a:cs typeface="Roboto"/>
                <a:sym typeface="Roboto"/>
              </a:endParaRPr>
            </a:p>
          </p:txBody>
        </p:sp>
        <p:sp>
          <p:nvSpPr>
            <p:cNvPr id="18" name="TextBox 17">
              <a:extLst>
                <a:ext uri="{FF2B5EF4-FFF2-40B4-BE49-F238E27FC236}">
                  <a16:creationId xmlns:a16="http://schemas.microsoft.com/office/drawing/2014/main" id="{23C86F25-77E5-9A29-99D4-D8D360BCA052}"/>
                </a:ext>
              </a:extLst>
            </p:cNvPr>
            <p:cNvSpPr txBox="1"/>
            <p:nvPr/>
          </p:nvSpPr>
          <p:spPr>
            <a:xfrm>
              <a:off x="2492381" y="4484485"/>
              <a:ext cx="6765296" cy="338554"/>
            </a:xfrm>
            <a:prstGeom prst="rect">
              <a:avLst/>
            </a:prstGeom>
            <a:noFill/>
          </p:spPr>
          <p:txBody>
            <a:bodyPr wrap="square">
              <a:spAutoFit/>
            </a:bodyPr>
            <a:lstStyle/>
            <a:p>
              <a:r>
                <a:rPr lang="en-US" sz="1600" b="1" dirty="0"/>
                <a:t>Employee Engagement Metrics</a:t>
              </a:r>
              <a:endParaRPr lang="en-UG" sz="1600" b="1" dirty="0"/>
            </a:p>
          </p:txBody>
        </p:sp>
        <p:sp>
          <p:nvSpPr>
            <p:cNvPr id="19" name="TextBox 18">
              <a:extLst>
                <a:ext uri="{FF2B5EF4-FFF2-40B4-BE49-F238E27FC236}">
                  <a16:creationId xmlns:a16="http://schemas.microsoft.com/office/drawing/2014/main" id="{67E498C5-FC7B-3FC0-F4FD-4B8CFA1A86E4}"/>
                </a:ext>
              </a:extLst>
            </p:cNvPr>
            <p:cNvSpPr txBox="1"/>
            <p:nvPr/>
          </p:nvSpPr>
          <p:spPr>
            <a:xfrm>
              <a:off x="9411340" y="3859699"/>
              <a:ext cx="389076" cy="338554"/>
            </a:xfrm>
            <a:prstGeom prst="rect">
              <a:avLst/>
            </a:prstGeom>
            <a:noFill/>
          </p:spPr>
          <p:txBody>
            <a:bodyPr wrap="square">
              <a:spAutoFit/>
            </a:bodyPr>
            <a:lstStyle/>
            <a:p>
              <a:pPr marL="0" lvl="0" indent="0" rtl="0">
                <a:spcBef>
                  <a:spcPts val="0"/>
                </a:spcBef>
                <a:spcAft>
                  <a:spcPts val="0"/>
                </a:spcAft>
                <a:buNone/>
              </a:pPr>
              <a:r>
                <a:rPr lang="en-US" sz="1600" b="1" dirty="0">
                  <a:solidFill>
                    <a:schemeClr val="tx1">
                      <a:lumMod val="75000"/>
                      <a:lumOff val="25000"/>
                    </a:schemeClr>
                  </a:solidFill>
                  <a:latin typeface="+mj-lt"/>
                  <a:ea typeface="Roboto"/>
                  <a:cs typeface="Roboto"/>
                  <a:sym typeface="Roboto"/>
                </a:rPr>
                <a:t>+</a:t>
              </a:r>
              <a:endParaRPr lang="en-US" sz="1600" i="1" dirty="0">
                <a:solidFill>
                  <a:schemeClr val="tx1">
                    <a:lumMod val="75000"/>
                    <a:lumOff val="25000"/>
                  </a:schemeClr>
                </a:solidFill>
                <a:latin typeface="+mj-lt"/>
                <a:ea typeface="Roboto"/>
                <a:cs typeface="Roboto"/>
                <a:sym typeface="Roboto"/>
              </a:endParaRPr>
            </a:p>
          </p:txBody>
        </p:sp>
        <p:sp>
          <p:nvSpPr>
            <p:cNvPr id="21" name="TextBox 20">
              <a:extLst>
                <a:ext uri="{FF2B5EF4-FFF2-40B4-BE49-F238E27FC236}">
                  <a16:creationId xmlns:a16="http://schemas.microsoft.com/office/drawing/2014/main" id="{AB275FDD-12FD-1AB0-4C97-3AC6CFFCAE87}"/>
                </a:ext>
              </a:extLst>
            </p:cNvPr>
            <p:cNvSpPr txBox="1"/>
            <p:nvPr/>
          </p:nvSpPr>
          <p:spPr>
            <a:xfrm>
              <a:off x="2492381" y="2729625"/>
              <a:ext cx="6765296" cy="338554"/>
            </a:xfrm>
            <a:prstGeom prst="rect">
              <a:avLst/>
            </a:prstGeom>
            <a:noFill/>
          </p:spPr>
          <p:txBody>
            <a:bodyPr wrap="square">
              <a:spAutoFit/>
            </a:bodyPr>
            <a:lstStyle/>
            <a:p>
              <a:r>
                <a:rPr lang="en-US" sz="1600" b="1" dirty="0"/>
                <a:t>Net Revenue Retention (NRR)</a:t>
              </a:r>
              <a:endParaRPr lang="en-UG" sz="1600" b="1" dirty="0"/>
            </a:p>
          </p:txBody>
        </p:sp>
        <p:sp>
          <p:nvSpPr>
            <p:cNvPr id="22" name="TextBox 21">
              <a:extLst>
                <a:ext uri="{FF2B5EF4-FFF2-40B4-BE49-F238E27FC236}">
                  <a16:creationId xmlns:a16="http://schemas.microsoft.com/office/drawing/2014/main" id="{908516D9-0047-6F6F-B3D7-1833A1C841F8}"/>
                </a:ext>
              </a:extLst>
            </p:cNvPr>
            <p:cNvSpPr txBox="1"/>
            <p:nvPr/>
          </p:nvSpPr>
          <p:spPr>
            <a:xfrm>
              <a:off x="9411340" y="4443897"/>
              <a:ext cx="389076" cy="338554"/>
            </a:xfrm>
            <a:prstGeom prst="rect">
              <a:avLst/>
            </a:prstGeom>
            <a:noFill/>
          </p:spPr>
          <p:txBody>
            <a:bodyPr wrap="square">
              <a:spAutoFit/>
            </a:bodyPr>
            <a:lstStyle/>
            <a:p>
              <a:pPr marL="0" lvl="0" indent="0" rtl="0">
                <a:spcBef>
                  <a:spcPts val="0"/>
                </a:spcBef>
                <a:spcAft>
                  <a:spcPts val="0"/>
                </a:spcAft>
                <a:buNone/>
              </a:pPr>
              <a:r>
                <a:rPr lang="en-US" sz="1600" b="1" dirty="0">
                  <a:solidFill>
                    <a:schemeClr val="tx1">
                      <a:lumMod val="75000"/>
                      <a:lumOff val="25000"/>
                    </a:schemeClr>
                  </a:solidFill>
                  <a:latin typeface="+mj-lt"/>
                  <a:ea typeface="Roboto"/>
                  <a:cs typeface="Roboto"/>
                  <a:sym typeface="Roboto"/>
                </a:rPr>
                <a:t>+</a:t>
              </a:r>
              <a:endParaRPr lang="en-US" sz="1600" i="1" dirty="0">
                <a:solidFill>
                  <a:schemeClr val="tx1">
                    <a:lumMod val="75000"/>
                    <a:lumOff val="25000"/>
                  </a:schemeClr>
                </a:solidFill>
                <a:latin typeface="+mj-lt"/>
                <a:ea typeface="Roboto"/>
                <a:cs typeface="Roboto"/>
                <a:sym typeface="Roboto"/>
              </a:endParaRPr>
            </a:p>
          </p:txBody>
        </p:sp>
      </p:grpSp>
    </p:spTree>
    <p:extLst>
      <p:ext uri="{BB962C8B-B14F-4D97-AF65-F5344CB8AC3E}">
        <p14:creationId xmlns:p14="http://schemas.microsoft.com/office/powerpoint/2010/main" val="11132541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a:extLst>
              <a:ext uri="{FF2B5EF4-FFF2-40B4-BE49-F238E27FC236}">
                <a16:creationId xmlns:a16="http://schemas.microsoft.com/office/drawing/2014/main" id="{FF0D3359-3461-E28F-ED1C-02B7ECFEB5D7}"/>
              </a:ext>
            </a:extLst>
          </p:cNvPr>
          <p:cNvSpPr txBox="1"/>
          <p:nvPr/>
        </p:nvSpPr>
        <p:spPr>
          <a:xfrm>
            <a:off x="-19447" y="631468"/>
            <a:ext cx="12192000" cy="307777"/>
          </a:xfrm>
          <a:prstGeom prst="rect">
            <a:avLst/>
          </a:prstGeom>
          <a:noFill/>
        </p:spPr>
        <p:txBody>
          <a:bodyPr wrap="square">
            <a:spAutoFit/>
          </a:bodyPr>
          <a:lstStyle/>
          <a:p>
            <a:pPr algn="ctr"/>
            <a:r>
              <a:rPr lang="en-US" sz="1400" i="1" dirty="0">
                <a:solidFill>
                  <a:schemeClr val="tx2">
                    <a:lumMod val="60000"/>
                    <a:lumOff val="40000"/>
                  </a:schemeClr>
                </a:solidFill>
              </a:rPr>
              <a:t>Select the tabs to expand to know about common key metrics.</a:t>
            </a:r>
            <a:endParaRPr lang="en-UG" sz="1400" i="1" dirty="0">
              <a:solidFill>
                <a:schemeClr val="tx2">
                  <a:lumMod val="60000"/>
                  <a:lumOff val="40000"/>
                </a:schemeClr>
              </a:solidFill>
            </a:endParaRPr>
          </a:p>
        </p:txBody>
      </p:sp>
      <p:sp>
        <p:nvSpPr>
          <p:cNvPr id="5" name="Rectangle 4">
            <a:extLst>
              <a:ext uri="{FF2B5EF4-FFF2-40B4-BE49-F238E27FC236}">
                <a16:creationId xmlns:a16="http://schemas.microsoft.com/office/drawing/2014/main" id="{247488C4-96F9-FC0D-09CF-99E14217CC61}"/>
              </a:ext>
            </a:extLst>
          </p:cNvPr>
          <p:cNvSpPr/>
          <p:nvPr/>
        </p:nvSpPr>
        <p:spPr>
          <a:xfrm>
            <a:off x="2391583" y="1114229"/>
            <a:ext cx="7408837" cy="3511129"/>
          </a:xfrm>
          <a:prstGeom prst="rect">
            <a:avLst/>
          </a:prstGeom>
          <a:solidFill>
            <a:schemeClr val="bg1"/>
          </a:solidFill>
          <a:ln>
            <a:solidFill>
              <a:schemeClr val="bg1">
                <a:lumMod val="85000"/>
              </a:schemeClr>
            </a:solidFill>
          </a:ln>
          <a:effectLst>
            <a:outerShdw blurRad="50800" dist="38100" dir="2700000" algn="tl" rotWithShape="0">
              <a:prstClr val="black">
                <a:alpha val="1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23" name="TextBox 22">
            <a:extLst>
              <a:ext uri="{FF2B5EF4-FFF2-40B4-BE49-F238E27FC236}">
                <a16:creationId xmlns:a16="http://schemas.microsoft.com/office/drawing/2014/main" id="{02CF7B2E-00EF-93BF-D553-1AE0C656378F}"/>
              </a:ext>
            </a:extLst>
          </p:cNvPr>
          <p:cNvSpPr txBox="1"/>
          <p:nvPr/>
        </p:nvSpPr>
        <p:spPr>
          <a:xfrm>
            <a:off x="9411344" y="1235037"/>
            <a:ext cx="389076" cy="338554"/>
          </a:xfrm>
          <a:prstGeom prst="rect">
            <a:avLst/>
          </a:prstGeom>
          <a:noFill/>
        </p:spPr>
        <p:txBody>
          <a:bodyPr wrap="square">
            <a:spAutoFit/>
          </a:bodyPr>
          <a:lstStyle/>
          <a:p>
            <a:pPr marL="0" lvl="0" indent="0" rtl="0">
              <a:spcBef>
                <a:spcPts val="0"/>
              </a:spcBef>
              <a:spcAft>
                <a:spcPts val="0"/>
              </a:spcAft>
              <a:buNone/>
            </a:pPr>
            <a:r>
              <a:rPr lang="en-US" sz="1600" b="1" dirty="0">
                <a:solidFill>
                  <a:schemeClr val="tx1">
                    <a:lumMod val="75000"/>
                    <a:lumOff val="25000"/>
                  </a:schemeClr>
                </a:solidFill>
                <a:latin typeface="+mj-lt"/>
                <a:ea typeface="Roboto"/>
                <a:cs typeface="Roboto"/>
                <a:sym typeface="Roboto"/>
              </a:rPr>
              <a:t>-</a:t>
            </a:r>
            <a:endParaRPr lang="en-US" sz="1600" i="1" dirty="0">
              <a:solidFill>
                <a:schemeClr val="tx1">
                  <a:lumMod val="75000"/>
                  <a:lumOff val="25000"/>
                </a:schemeClr>
              </a:solidFill>
              <a:latin typeface="+mj-lt"/>
              <a:ea typeface="Roboto"/>
              <a:cs typeface="Roboto"/>
              <a:sym typeface="Roboto"/>
            </a:endParaRPr>
          </a:p>
        </p:txBody>
      </p:sp>
      <p:sp>
        <p:nvSpPr>
          <p:cNvPr id="22" name="TextBox 21">
            <a:extLst>
              <a:ext uri="{FF2B5EF4-FFF2-40B4-BE49-F238E27FC236}">
                <a16:creationId xmlns:a16="http://schemas.microsoft.com/office/drawing/2014/main" id="{BE8AD612-1775-422E-1DDC-CC5872B21F3F}"/>
              </a:ext>
            </a:extLst>
          </p:cNvPr>
          <p:cNvSpPr txBox="1"/>
          <p:nvPr/>
        </p:nvSpPr>
        <p:spPr>
          <a:xfrm>
            <a:off x="2492385" y="1678210"/>
            <a:ext cx="7168336" cy="3108543"/>
          </a:xfrm>
          <a:prstGeom prst="rect">
            <a:avLst/>
          </a:prstGeom>
          <a:noFill/>
        </p:spPr>
        <p:txBody>
          <a:bodyPr wrap="square">
            <a:spAutoFit/>
          </a:bodyPr>
          <a:lstStyle/>
          <a:p>
            <a:pPr marL="285750" indent="-285750">
              <a:buFont typeface="Arial" panose="020B0604020202020204" pitchFamily="34" charset="0"/>
              <a:buChar char="•"/>
            </a:pPr>
            <a:r>
              <a:rPr lang="en-US" sz="1400" b="1" dirty="0"/>
              <a:t>What It Is:</a:t>
            </a:r>
            <a:br>
              <a:rPr lang="en-US" sz="1400" dirty="0"/>
            </a:br>
            <a:r>
              <a:rPr lang="en-US" sz="1400" dirty="0"/>
              <a:t>NRR measures the percentage of revenue retained from existing customers over a specific period, accounting for upgrades, downgrades, and churn.</a:t>
            </a:r>
          </a:p>
          <a:p>
            <a:pPr marL="285750" indent="-285750">
              <a:buFont typeface="Arial" panose="020B0604020202020204" pitchFamily="34" charset="0"/>
              <a:buChar char="•"/>
            </a:pPr>
            <a:r>
              <a:rPr lang="en-US" sz="1400" b="1" dirty="0"/>
              <a:t>Why It’s Important:</a:t>
            </a:r>
            <a:br>
              <a:rPr lang="en-US" sz="1400" dirty="0"/>
            </a:br>
            <a:r>
              <a:rPr lang="en-US" sz="1400" dirty="0"/>
              <a:t>A healthy NRR shows that changes are being adopted successfully, leading to improved service delivery and customer satisfaction.</a:t>
            </a:r>
          </a:p>
          <a:p>
            <a:pPr marL="285750" indent="-285750">
              <a:buFont typeface="Arial" panose="020B0604020202020204" pitchFamily="34" charset="0"/>
              <a:buChar char="•"/>
            </a:pPr>
            <a:r>
              <a:rPr lang="en-US" sz="1400" b="1" dirty="0"/>
              <a:t>How to Measure It:</a:t>
            </a:r>
            <a:br>
              <a:rPr lang="en-US" sz="1400" dirty="0"/>
            </a:br>
            <a:r>
              <a:rPr lang="en-US" sz="1400" dirty="0"/>
              <a:t>NRR is calculated by adding expansion revenue to the starting revenue and then subtracting churned or downgraded revenue.</a:t>
            </a:r>
          </a:p>
          <a:p>
            <a:pPr marL="285750" indent="-285750">
              <a:buFont typeface="Arial" panose="020B0604020202020204" pitchFamily="34" charset="0"/>
              <a:buChar char="•"/>
            </a:pPr>
            <a:r>
              <a:rPr lang="en-US" sz="1400" b="1" dirty="0"/>
              <a:t>Formula:</a:t>
            </a:r>
            <a:br>
              <a:rPr lang="en-US" sz="1400" dirty="0"/>
            </a:br>
            <a:r>
              <a:rPr lang="en-US" sz="1400" dirty="0"/>
              <a:t>NRR (%) = ((Starting Revenue + Expansion Revenue - Churned Revenue) / Starting Revenue) * 100</a:t>
            </a:r>
          </a:p>
          <a:p>
            <a:endParaRPr lang="en-UG" sz="1400" dirty="0"/>
          </a:p>
        </p:txBody>
      </p:sp>
      <p:sp>
        <p:nvSpPr>
          <p:cNvPr id="40" name="Rectangle 39">
            <a:extLst>
              <a:ext uri="{FF2B5EF4-FFF2-40B4-BE49-F238E27FC236}">
                <a16:creationId xmlns:a16="http://schemas.microsoft.com/office/drawing/2014/main" id="{C9BAAE38-8BDC-C423-5631-BEF5C765E1AC}"/>
              </a:ext>
            </a:extLst>
          </p:cNvPr>
          <p:cNvSpPr/>
          <p:nvPr/>
        </p:nvSpPr>
        <p:spPr>
          <a:xfrm>
            <a:off x="2391583" y="4631205"/>
            <a:ext cx="7408837" cy="580168"/>
          </a:xfrm>
          <a:prstGeom prst="rect">
            <a:avLst/>
          </a:prstGeom>
          <a:solidFill>
            <a:schemeClr val="bg1"/>
          </a:solidFill>
          <a:ln>
            <a:solidFill>
              <a:schemeClr val="bg1">
                <a:lumMod val="75000"/>
              </a:schemeClr>
            </a:solidFill>
          </a:ln>
          <a:effectLst>
            <a:outerShdw blurRad="50800" dist="38100" dir="2700000" algn="tl" rotWithShape="0">
              <a:prstClr val="black">
                <a:alpha val="1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41" name="Rectangle 40">
            <a:extLst>
              <a:ext uri="{FF2B5EF4-FFF2-40B4-BE49-F238E27FC236}">
                <a16:creationId xmlns:a16="http://schemas.microsoft.com/office/drawing/2014/main" id="{EC9BB7F2-2554-778D-7D20-AD526D8B318D}"/>
              </a:ext>
            </a:extLst>
          </p:cNvPr>
          <p:cNvSpPr/>
          <p:nvPr/>
        </p:nvSpPr>
        <p:spPr>
          <a:xfrm>
            <a:off x="2391583" y="5217220"/>
            <a:ext cx="7408837" cy="580168"/>
          </a:xfrm>
          <a:prstGeom prst="rect">
            <a:avLst/>
          </a:prstGeom>
          <a:solidFill>
            <a:schemeClr val="bg1"/>
          </a:solidFill>
          <a:ln>
            <a:solidFill>
              <a:schemeClr val="bg1">
                <a:lumMod val="75000"/>
              </a:schemeClr>
            </a:solidFill>
          </a:ln>
          <a:effectLst>
            <a:outerShdw blurRad="50800" dist="38100" dir="2700000" algn="tl" rotWithShape="0">
              <a:prstClr val="black">
                <a:alpha val="1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42" name="Rectangle 41">
            <a:extLst>
              <a:ext uri="{FF2B5EF4-FFF2-40B4-BE49-F238E27FC236}">
                <a16:creationId xmlns:a16="http://schemas.microsoft.com/office/drawing/2014/main" id="{8010BEB2-7EF1-DE8C-69BB-32D64122B2D2}"/>
              </a:ext>
            </a:extLst>
          </p:cNvPr>
          <p:cNvSpPr/>
          <p:nvPr/>
        </p:nvSpPr>
        <p:spPr>
          <a:xfrm>
            <a:off x="2391583" y="5801418"/>
            <a:ext cx="7408837" cy="580168"/>
          </a:xfrm>
          <a:prstGeom prst="rect">
            <a:avLst/>
          </a:prstGeom>
          <a:solidFill>
            <a:schemeClr val="bg1"/>
          </a:solidFill>
          <a:ln>
            <a:solidFill>
              <a:schemeClr val="bg1">
                <a:lumMod val="75000"/>
              </a:schemeClr>
            </a:solidFill>
          </a:ln>
          <a:effectLst>
            <a:outerShdw blurRad="50800" dist="38100" dir="2700000" algn="tl" rotWithShape="0">
              <a:prstClr val="black">
                <a:alpha val="1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46" name="TextBox 45">
            <a:extLst>
              <a:ext uri="{FF2B5EF4-FFF2-40B4-BE49-F238E27FC236}">
                <a16:creationId xmlns:a16="http://schemas.microsoft.com/office/drawing/2014/main" id="{338D25A1-D3E6-2BD6-4039-1F3F9C977FC6}"/>
              </a:ext>
            </a:extLst>
          </p:cNvPr>
          <p:cNvSpPr txBox="1"/>
          <p:nvPr/>
        </p:nvSpPr>
        <p:spPr>
          <a:xfrm>
            <a:off x="2518816" y="4778203"/>
            <a:ext cx="6765296" cy="338554"/>
          </a:xfrm>
          <a:prstGeom prst="rect">
            <a:avLst/>
          </a:prstGeom>
          <a:noFill/>
        </p:spPr>
        <p:txBody>
          <a:bodyPr wrap="square">
            <a:spAutoFit/>
          </a:bodyPr>
          <a:lstStyle/>
          <a:p>
            <a:r>
              <a:rPr lang="en-US" sz="1600" b="1" dirty="0"/>
              <a:t>Adoption Rates</a:t>
            </a:r>
            <a:endParaRPr lang="en-UG" sz="1600" b="1" dirty="0"/>
          </a:p>
        </p:txBody>
      </p:sp>
      <p:sp>
        <p:nvSpPr>
          <p:cNvPr id="48" name="TextBox 47">
            <a:extLst>
              <a:ext uri="{FF2B5EF4-FFF2-40B4-BE49-F238E27FC236}">
                <a16:creationId xmlns:a16="http://schemas.microsoft.com/office/drawing/2014/main" id="{C2B2A80D-3376-012C-A830-E72E572F5218}"/>
              </a:ext>
            </a:extLst>
          </p:cNvPr>
          <p:cNvSpPr txBox="1"/>
          <p:nvPr/>
        </p:nvSpPr>
        <p:spPr>
          <a:xfrm>
            <a:off x="2492385" y="5365486"/>
            <a:ext cx="6765296" cy="338554"/>
          </a:xfrm>
          <a:prstGeom prst="rect">
            <a:avLst/>
          </a:prstGeom>
          <a:noFill/>
        </p:spPr>
        <p:txBody>
          <a:bodyPr wrap="square">
            <a:spAutoFit/>
          </a:bodyPr>
          <a:lstStyle/>
          <a:p>
            <a:r>
              <a:rPr lang="en-US" sz="1600" b="1" dirty="0"/>
              <a:t>Customer Satisfaction Score (CSAT)</a:t>
            </a:r>
            <a:endParaRPr lang="en-UG" sz="1600" b="1" dirty="0"/>
          </a:p>
        </p:txBody>
      </p:sp>
      <p:sp>
        <p:nvSpPr>
          <p:cNvPr id="49" name="TextBox 48">
            <a:extLst>
              <a:ext uri="{FF2B5EF4-FFF2-40B4-BE49-F238E27FC236}">
                <a16:creationId xmlns:a16="http://schemas.microsoft.com/office/drawing/2014/main" id="{969EF590-57EE-BE07-4EB8-F77B838E5C89}"/>
              </a:ext>
            </a:extLst>
          </p:cNvPr>
          <p:cNvSpPr txBox="1"/>
          <p:nvPr/>
        </p:nvSpPr>
        <p:spPr>
          <a:xfrm>
            <a:off x="9411344" y="4752012"/>
            <a:ext cx="389076" cy="338554"/>
          </a:xfrm>
          <a:prstGeom prst="rect">
            <a:avLst/>
          </a:prstGeom>
          <a:noFill/>
        </p:spPr>
        <p:txBody>
          <a:bodyPr wrap="square">
            <a:spAutoFit/>
          </a:bodyPr>
          <a:lstStyle/>
          <a:p>
            <a:pPr marL="0" lvl="0" indent="0" rtl="0">
              <a:spcBef>
                <a:spcPts val="0"/>
              </a:spcBef>
              <a:spcAft>
                <a:spcPts val="0"/>
              </a:spcAft>
              <a:buNone/>
            </a:pPr>
            <a:r>
              <a:rPr lang="en-US" sz="1600" b="1" dirty="0">
                <a:solidFill>
                  <a:schemeClr val="tx1">
                    <a:lumMod val="75000"/>
                    <a:lumOff val="25000"/>
                  </a:schemeClr>
                </a:solidFill>
                <a:latin typeface="+mj-lt"/>
                <a:ea typeface="Roboto"/>
                <a:cs typeface="Roboto"/>
                <a:sym typeface="Roboto"/>
              </a:rPr>
              <a:t>+</a:t>
            </a:r>
            <a:endParaRPr lang="en-US" sz="1600" i="1" dirty="0">
              <a:solidFill>
                <a:schemeClr val="tx1">
                  <a:lumMod val="75000"/>
                  <a:lumOff val="25000"/>
                </a:schemeClr>
              </a:solidFill>
              <a:latin typeface="+mj-lt"/>
              <a:ea typeface="Roboto"/>
              <a:cs typeface="Roboto"/>
              <a:sym typeface="Roboto"/>
            </a:endParaRPr>
          </a:p>
        </p:txBody>
      </p:sp>
      <p:sp>
        <p:nvSpPr>
          <p:cNvPr id="50" name="TextBox 49">
            <a:extLst>
              <a:ext uri="{FF2B5EF4-FFF2-40B4-BE49-F238E27FC236}">
                <a16:creationId xmlns:a16="http://schemas.microsoft.com/office/drawing/2014/main" id="{1FB322F5-392E-AEF0-A35D-B946E777182C}"/>
              </a:ext>
            </a:extLst>
          </p:cNvPr>
          <p:cNvSpPr txBox="1"/>
          <p:nvPr/>
        </p:nvSpPr>
        <p:spPr>
          <a:xfrm>
            <a:off x="2492385" y="5962813"/>
            <a:ext cx="6765296" cy="338554"/>
          </a:xfrm>
          <a:prstGeom prst="rect">
            <a:avLst/>
          </a:prstGeom>
          <a:noFill/>
        </p:spPr>
        <p:txBody>
          <a:bodyPr wrap="square">
            <a:spAutoFit/>
          </a:bodyPr>
          <a:lstStyle/>
          <a:p>
            <a:r>
              <a:rPr lang="en-US" sz="1600" b="1" dirty="0"/>
              <a:t>Employee Engagement Metrics</a:t>
            </a:r>
            <a:endParaRPr lang="en-UG" sz="1600" b="1" dirty="0"/>
          </a:p>
        </p:txBody>
      </p:sp>
      <p:sp>
        <p:nvSpPr>
          <p:cNvPr id="51" name="TextBox 50">
            <a:extLst>
              <a:ext uri="{FF2B5EF4-FFF2-40B4-BE49-F238E27FC236}">
                <a16:creationId xmlns:a16="http://schemas.microsoft.com/office/drawing/2014/main" id="{CF958E2A-F40E-E7CE-1CFE-530A567D3F40}"/>
              </a:ext>
            </a:extLst>
          </p:cNvPr>
          <p:cNvSpPr txBox="1"/>
          <p:nvPr/>
        </p:nvSpPr>
        <p:spPr>
          <a:xfrm>
            <a:off x="9411344" y="5338027"/>
            <a:ext cx="389076" cy="338554"/>
          </a:xfrm>
          <a:prstGeom prst="rect">
            <a:avLst/>
          </a:prstGeom>
          <a:noFill/>
        </p:spPr>
        <p:txBody>
          <a:bodyPr wrap="square">
            <a:spAutoFit/>
          </a:bodyPr>
          <a:lstStyle/>
          <a:p>
            <a:pPr marL="0" lvl="0" indent="0" rtl="0">
              <a:spcBef>
                <a:spcPts val="0"/>
              </a:spcBef>
              <a:spcAft>
                <a:spcPts val="0"/>
              </a:spcAft>
              <a:buNone/>
            </a:pPr>
            <a:r>
              <a:rPr lang="en-US" sz="1600" b="1" dirty="0">
                <a:solidFill>
                  <a:schemeClr val="tx1">
                    <a:lumMod val="75000"/>
                    <a:lumOff val="25000"/>
                  </a:schemeClr>
                </a:solidFill>
                <a:latin typeface="+mj-lt"/>
                <a:ea typeface="Roboto"/>
                <a:cs typeface="Roboto"/>
                <a:sym typeface="Roboto"/>
              </a:rPr>
              <a:t>+</a:t>
            </a:r>
            <a:endParaRPr lang="en-US" sz="1600" i="1" dirty="0">
              <a:solidFill>
                <a:schemeClr val="tx1">
                  <a:lumMod val="75000"/>
                  <a:lumOff val="25000"/>
                </a:schemeClr>
              </a:solidFill>
              <a:latin typeface="+mj-lt"/>
              <a:ea typeface="Roboto"/>
              <a:cs typeface="Roboto"/>
              <a:sym typeface="Roboto"/>
            </a:endParaRPr>
          </a:p>
        </p:txBody>
      </p:sp>
      <p:sp>
        <p:nvSpPr>
          <p:cNvPr id="52" name="TextBox 51">
            <a:extLst>
              <a:ext uri="{FF2B5EF4-FFF2-40B4-BE49-F238E27FC236}">
                <a16:creationId xmlns:a16="http://schemas.microsoft.com/office/drawing/2014/main" id="{CB9128B5-E503-7247-0828-AFB5D3D8587D}"/>
              </a:ext>
            </a:extLst>
          </p:cNvPr>
          <p:cNvSpPr txBox="1"/>
          <p:nvPr/>
        </p:nvSpPr>
        <p:spPr>
          <a:xfrm>
            <a:off x="2518812" y="1213562"/>
            <a:ext cx="6765296" cy="338554"/>
          </a:xfrm>
          <a:prstGeom prst="rect">
            <a:avLst/>
          </a:prstGeom>
          <a:noFill/>
        </p:spPr>
        <p:txBody>
          <a:bodyPr wrap="square">
            <a:spAutoFit/>
          </a:bodyPr>
          <a:lstStyle/>
          <a:p>
            <a:r>
              <a:rPr lang="en-US" sz="1600" b="1" dirty="0"/>
              <a:t>Net Revenue Retention (NRR)</a:t>
            </a:r>
            <a:endParaRPr lang="en-UG" sz="1600" b="1" dirty="0"/>
          </a:p>
        </p:txBody>
      </p:sp>
      <p:sp>
        <p:nvSpPr>
          <p:cNvPr id="53" name="TextBox 52">
            <a:extLst>
              <a:ext uri="{FF2B5EF4-FFF2-40B4-BE49-F238E27FC236}">
                <a16:creationId xmlns:a16="http://schemas.microsoft.com/office/drawing/2014/main" id="{F08260D6-A5BB-4BAA-722A-2D708DF84639}"/>
              </a:ext>
            </a:extLst>
          </p:cNvPr>
          <p:cNvSpPr txBox="1"/>
          <p:nvPr/>
        </p:nvSpPr>
        <p:spPr>
          <a:xfrm>
            <a:off x="9411344" y="5922225"/>
            <a:ext cx="389076" cy="338554"/>
          </a:xfrm>
          <a:prstGeom prst="rect">
            <a:avLst/>
          </a:prstGeom>
          <a:noFill/>
        </p:spPr>
        <p:txBody>
          <a:bodyPr wrap="square">
            <a:spAutoFit/>
          </a:bodyPr>
          <a:lstStyle/>
          <a:p>
            <a:pPr marL="0" lvl="0" indent="0" rtl="0">
              <a:spcBef>
                <a:spcPts val="0"/>
              </a:spcBef>
              <a:spcAft>
                <a:spcPts val="0"/>
              </a:spcAft>
              <a:buNone/>
            </a:pPr>
            <a:r>
              <a:rPr lang="en-US" sz="1600" b="1" dirty="0">
                <a:solidFill>
                  <a:schemeClr val="tx1">
                    <a:lumMod val="75000"/>
                    <a:lumOff val="25000"/>
                  </a:schemeClr>
                </a:solidFill>
                <a:latin typeface="+mj-lt"/>
                <a:ea typeface="Roboto"/>
                <a:cs typeface="Roboto"/>
                <a:sym typeface="Roboto"/>
              </a:rPr>
              <a:t>+</a:t>
            </a:r>
            <a:endParaRPr lang="en-US" sz="1600" i="1" dirty="0">
              <a:solidFill>
                <a:schemeClr val="tx1">
                  <a:lumMod val="75000"/>
                  <a:lumOff val="25000"/>
                </a:schemeClr>
              </a:solidFill>
              <a:latin typeface="+mj-lt"/>
              <a:ea typeface="Roboto"/>
              <a:cs typeface="Roboto"/>
              <a:sym typeface="Roboto"/>
            </a:endParaRPr>
          </a:p>
        </p:txBody>
      </p:sp>
    </p:spTree>
    <p:extLst>
      <p:ext uri="{BB962C8B-B14F-4D97-AF65-F5344CB8AC3E}">
        <p14:creationId xmlns:p14="http://schemas.microsoft.com/office/powerpoint/2010/main" val="26196948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D25D157-39FC-57E2-00C9-8C83D052B45C}"/>
              </a:ext>
            </a:extLst>
          </p:cNvPr>
          <p:cNvSpPr/>
          <p:nvPr/>
        </p:nvSpPr>
        <p:spPr>
          <a:xfrm>
            <a:off x="2372133" y="1678798"/>
            <a:ext cx="7408837" cy="3511129"/>
          </a:xfrm>
          <a:prstGeom prst="rect">
            <a:avLst/>
          </a:prstGeom>
          <a:solidFill>
            <a:schemeClr val="bg1"/>
          </a:solidFill>
          <a:ln>
            <a:solidFill>
              <a:schemeClr val="bg1">
                <a:lumMod val="85000"/>
              </a:schemeClr>
            </a:solidFill>
          </a:ln>
          <a:effectLst>
            <a:outerShdw blurRad="50800" dist="38100" dir="2700000" algn="tl" rotWithShape="0">
              <a:prstClr val="black">
                <a:alpha val="1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36" name="TextBox 35">
            <a:extLst>
              <a:ext uri="{FF2B5EF4-FFF2-40B4-BE49-F238E27FC236}">
                <a16:creationId xmlns:a16="http://schemas.microsoft.com/office/drawing/2014/main" id="{FF0D3359-3461-E28F-ED1C-02B7ECFEB5D7}"/>
              </a:ext>
            </a:extLst>
          </p:cNvPr>
          <p:cNvSpPr txBox="1"/>
          <p:nvPr/>
        </p:nvSpPr>
        <p:spPr>
          <a:xfrm>
            <a:off x="-19447" y="631468"/>
            <a:ext cx="12192000" cy="307777"/>
          </a:xfrm>
          <a:prstGeom prst="rect">
            <a:avLst/>
          </a:prstGeom>
          <a:noFill/>
        </p:spPr>
        <p:txBody>
          <a:bodyPr wrap="square">
            <a:spAutoFit/>
          </a:bodyPr>
          <a:lstStyle/>
          <a:p>
            <a:pPr algn="ctr"/>
            <a:r>
              <a:rPr lang="en-US" sz="1400" i="1" dirty="0">
                <a:solidFill>
                  <a:schemeClr val="tx2">
                    <a:lumMod val="60000"/>
                    <a:lumOff val="40000"/>
                  </a:schemeClr>
                </a:solidFill>
              </a:rPr>
              <a:t>Select the tabs to expand to know about common key metrics.</a:t>
            </a:r>
            <a:endParaRPr lang="en-UG" sz="1400" i="1" dirty="0">
              <a:solidFill>
                <a:schemeClr val="tx2">
                  <a:lumMod val="60000"/>
                  <a:lumOff val="40000"/>
                </a:schemeClr>
              </a:solidFill>
            </a:endParaRPr>
          </a:p>
        </p:txBody>
      </p:sp>
      <p:sp>
        <p:nvSpPr>
          <p:cNvPr id="40" name="Rectangle 39">
            <a:extLst>
              <a:ext uri="{FF2B5EF4-FFF2-40B4-BE49-F238E27FC236}">
                <a16:creationId xmlns:a16="http://schemas.microsoft.com/office/drawing/2014/main" id="{C9BAAE38-8BDC-C423-5631-BEF5C765E1AC}"/>
              </a:ext>
            </a:extLst>
          </p:cNvPr>
          <p:cNvSpPr/>
          <p:nvPr/>
        </p:nvSpPr>
        <p:spPr>
          <a:xfrm>
            <a:off x="2372134" y="1114230"/>
            <a:ext cx="7408837" cy="580168"/>
          </a:xfrm>
          <a:prstGeom prst="rect">
            <a:avLst/>
          </a:prstGeom>
          <a:solidFill>
            <a:schemeClr val="bg1"/>
          </a:solidFill>
          <a:ln>
            <a:solidFill>
              <a:schemeClr val="bg1">
                <a:lumMod val="75000"/>
              </a:schemeClr>
            </a:solidFill>
          </a:ln>
          <a:effectLst>
            <a:outerShdw blurRad="50800" dist="38100" dir="2700000" algn="tl" rotWithShape="0">
              <a:prstClr val="black">
                <a:alpha val="1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23" name="TextBox 22">
            <a:extLst>
              <a:ext uri="{FF2B5EF4-FFF2-40B4-BE49-F238E27FC236}">
                <a16:creationId xmlns:a16="http://schemas.microsoft.com/office/drawing/2014/main" id="{02CF7B2E-00EF-93BF-D553-1AE0C656378F}"/>
              </a:ext>
            </a:extLst>
          </p:cNvPr>
          <p:cNvSpPr txBox="1"/>
          <p:nvPr/>
        </p:nvSpPr>
        <p:spPr>
          <a:xfrm>
            <a:off x="9377924" y="1811181"/>
            <a:ext cx="389076" cy="338554"/>
          </a:xfrm>
          <a:prstGeom prst="rect">
            <a:avLst/>
          </a:prstGeom>
          <a:noFill/>
        </p:spPr>
        <p:txBody>
          <a:bodyPr wrap="square">
            <a:spAutoFit/>
          </a:bodyPr>
          <a:lstStyle/>
          <a:p>
            <a:pPr marL="0" lvl="0" indent="0" rtl="0">
              <a:spcBef>
                <a:spcPts val="0"/>
              </a:spcBef>
              <a:spcAft>
                <a:spcPts val="0"/>
              </a:spcAft>
              <a:buNone/>
            </a:pPr>
            <a:r>
              <a:rPr lang="en-US" sz="1600" b="1" dirty="0">
                <a:solidFill>
                  <a:schemeClr val="tx1">
                    <a:lumMod val="75000"/>
                    <a:lumOff val="25000"/>
                  </a:schemeClr>
                </a:solidFill>
                <a:latin typeface="+mj-lt"/>
                <a:ea typeface="Roboto"/>
                <a:cs typeface="Roboto"/>
                <a:sym typeface="Roboto"/>
              </a:rPr>
              <a:t>-</a:t>
            </a:r>
            <a:endParaRPr lang="en-US" sz="1600" i="1" dirty="0">
              <a:solidFill>
                <a:schemeClr val="tx1">
                  <a:lumMod val="75000"/>
                  <a:lumOff val="25000"/>
                </a:schemeClr>
              </a:solidFill>
              <a:latin typeface="+mj-lt"/>
              <a:ea typeface="Roboto"/>
              <a:cs typeface="Roboto"/>
              <a:sym typeface="Roboto"/>
            </a:endParaRPr>
          </a:p>
        </p:txBody>
      </p:sp>
      <p:sp>
        <p:nvSpPr>
          <p:cNvPr id="22" name="TextBox 21">
            <a:extLst>
              <a:ext uri="{FF2B5EF4-FFF2-40B4-BE49-F238E27FC236}">
                <a16:creationId xmlns:a16="http://schemas.microsoft.com/office/drawing/2014/main" id="{BE8AD612-1775-422E-1DDC-CC5872B21F3F}"/>
              </a:ext>
            </a:extLst>
          </p:cNvPr>
          <p:cNvSpPr txBox="1"/>
          <p:nvPr/>
        </p:nvSpPr>
        <p:spPr>
          <a:xfrm>
            <a:off x="2518812" y="2503196"/>
            <a:ext cx="7168336" cy="2031325"/>
          </a:xfrm>
          <a:prstGeom prst="rect">
            <a:avLst/>
          </a:prstGeom>
          <a:noFill/>
        </p:spPr>
        <p:txBody>
          <a:bodyPr wrap="square">
            <a:spAutoFit/>
          </a:bodyPr>
          <a:lstStyle/>
          <a:p>
            <a:pPr marL="285750" indent="-285750">
              <a:buFont typeface="Arial" panose="020B0604020202020204" pitchFamily="34" charset="0"/>
              <a:buChar char="•"/>
            </a:pPr>
            <a:r>
              <a:rPr lang="en-US" sz="1400" b="1" dirty="0"/>
              <a:t>What It Is:</a:t>
            </a:r>
            <a:br>
              <a:rPr lang="en-US" sz="1400" dirty="0"/>
            </a:br>
            <a:r>
              <a:rPr lang="en-US" sz="1400" dirty="0"/>
              <a:t>Measures how quickly and effectively employees or customers are using new tools or processes introduced by the change initiative.</a:t>
            </a:r>
          </a:p>
          <a:p>
            <a:pPr marL="285750" indent="-285750">
              <a:buFont typeface="Arial" panose="020B0604020202020204" pitchFamily="34" charset="0"/>
              <a:buChar char="•"/>
            </a:pPr>
            <a:r>
              <a:rPr lang="en-US" sz="1400" b="1" dirty="0"/>
              <a:t>Why It’s Important:</a:t>
            </a:r>
            <a:br>
              <a:rPr lang="en-US" sz="1400" dirty="0"/>
            </a:br>
            <a:r>
              <a:rPr lang="en-US" sz="1400" dirty="0"/>
              <a:t>It indicates whether stakeholders are embracing the change or facing barriers like insufficient communication or training.</a:t>
            </a:r>
          </a:p>
          <a:p>
            <a:pPr marL="285750" indent="-285750">
              <a:buFont typeface="Arial" panose="020B0604020202020204" pitchFamily="34" charset="0"/>
              <a:buChar char="•"/>
            </a:pPr>
            <a:r>
              <a:rPr lang="en-US" sz="1400" b="1" dirty="0"/>
              <a:t>How to Measure It:</a:t>
            </a:r>
            <a:br>
              <a:rPr lang="en-US" sz="1400" dirty="0"/>
            </a:br>
            <a:r>
              <a:rPr lang="en-US" sz="1400" dirty="0"/>
              <a:t>Adoption Rate = (Number of Users Adopting the Change / Total Targeted Users) * 100</a:t>
            </a:r>
          </a:p>
        </p:txBody>
      </p:sp>
      <p:sp>
        <p:nvSpPr>
          <p:cNvPr id="41" name="Rectangle 40">
            <a:extLst>
              <a:ext uri="{FF2B5EF4-FFF2-40B4-BE49-F238E27FC236}">
                <a16:creationId xmlns:a16="http://schemas.microsoft.com/office/drawing/2014/main" id="{EC9BB7F2-2554-778D-7D20-AD526D8B318D}"/>
              </a:ext>
            </a:extLst>
          </p:cNvPr>
          <p:cNvSpPr/>
          <p:nvPr/>
        </p:nvSpPr>
        <p:spPr>
          <a:xfrm>
            <a:off x="2372134" y="4998177"/>
            <a:ext cx="7408837" cy="580168"/>
          </a:xfrm>
          <a:prstGeom prst="rect">
            <a:avLst/>
          </a:prstGeom>
          <a:solidFill>
            <a:schemeClr val="bg1"/>
          </a:solidFill>
          <a:ln>
            <a:solidFill>
              <a:schemeClr val="bg1">
                <a:lumMod val="75000"/>
              </a:schemeClr>
            </a:solidFill>
          </a:ln>
          <a:effectLst>
            <a:outerShdw blurRad="50800" dist="38100" dir="2700000" algn="tl" rotWithShape="0">
              <a:prstClr val="black">
                <a:alpha val="1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42" name="Rectangle 41">
            <a:extLst>
              <a:ext uri="{FF2B5EF4-FFF2-40B4-BE49-F238E27FC236}">
                <a16:creationId xmlns:a16="http://schemas.microsoft.com/office/drawing/2014/main" id="{8010BEB2-7EF1-DE8C-69BB-32D64122B2D2}"/>
              </a:ext>
            </a:extLst>
          </p:cNvPr>
          <p:cNvSpPr/>
          <p:nvPr/>
        </p:nvSpPr>
        <p:spPr>
          <a:xfrm>
            <a:off x="2372134" y="5582375"/>
            <a:ext cx="7408837" cy="580168"/>
          </a:xfrm>
          <a:prstGeom prst="rect">
            <a:avLst/>
          </a:prstGeom>
          <a:solidFill>
            <a:schemeClr val="bg1"/>
          </a:solidFill>
          <a:ln>
            <a:solidFill>
              <a:schemeClr val="bg1">
                <a:lumMod val="75000"/>
              </a:schemeClr>
            </a:solidFill>
          </a:ln>
          <a:effectLst>
            <a:outerShdw blurRad="50800" dist="38100" dir="2700000" algn="tl" rotWithShape="0">
              <a:prstClr val="black">
                <a:alpha val="1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G"/>
          </a:p>
        </p:txBody>
      </p:sp>
      <p:sp>
        <p:nvSpPr>
          <p:cNvPr id="46" name="TextBox 45">
            <a:extLst>
              <a:ext uri="{FF2B5EF4-FFF2-40B4-BE49-F238E27FC236}">
                <a16:creationId xmlns:a16="http://schemas.microsoft.com/office/drawing/2014/main" id="{338D25A1-D3E6-2BD6-4039-1F3F9C977FC6}"/>
              </a:ext>
            </a:extLst>
          </p:cNvPr>
          <p:cNvSpPr txBox="1"/>
          <p:nvPr/>
        </p:nvSpPr>
        <p:spPr>
          <a:xfrm>
            <a:off x="2492381" y="1826893"/>
            <a:ext cx="6765296" cy="338554"/>
          </a:xfrm>
          <a:prstGeom prst="rect">
            <a:avLst/>
          </a:prstGeom>
          <a:noFill/>
        </p:spPr>
        <p:txBody>
          <a:bodyPr wrap="square">
            <a:spAutoFit/>
          </a:bodyPr>
          <a:lstStyle/>
          <a:p>
            <a:r>
              <a:rPr lang="en-US" sz="1600" b="1" dirty="0"/>
              <a:t>Adoption Rates</a:t>
            </a:r>
            <a:endParaRPr lang="en-UG" sz="1600" b="1" dirty="0"/>
          </a:p>
        </p:txBody>
      </p:sp>
      <p:sp>
        <p:nvSpPr>
          <p:cNvPr id="48" name="TextBox 47">
            <a:extLst>
              <a:ext uri="{FF2B5EF4-FFF2-40B4-BE49-F238E27FC236}">
                <a16:creationId xmlns:a16="http://schemas.microsoft.com/office/drawing/2014/main" id="{C2B2A80D-3376-012C-A830-E72E572F5218}"/>
              </a:ext>
            </a:extLst>
          </p:cNvPr>
          <p:cNvSpPr txBox="1"/>
          <p:nvPr/>
        </p:nvSpPr>
        <p:spPr>
          <a:xfrm>
            <a:off x="2472936" y="5146443"/>
            <a:ext cx="6765296" cy="338554"/>
          </a:xfrm>
          <a:prstGeom prst="rect">
            <a:avLst/>
          </a:prstGeom>
          <a:noFill/>
        </p:spPr>
        <p:txBody>
          <a:bodyPr wrap="square">
            <a:spAutoFit/>
          </a:bodyPr>
          <a:lstStyle/>
          <a:p>
            <a:r>
              <a:rPr lang="en-US" sz="1600" b="1" dirty="0"/>
              <a:t>Customer Satisfaction Score (CSAT)</a:t>
            </a:r>
            <a:endParaRPr lang="en-UG" sz="1600" b="1" dirty="0"/>
          </a:p>
        </p:txBody>
      </p:sp>
      <p:sp>
        <p:nvSpPr>
          <p:cNvPr id="49" name="TextBox 48">
            <a:extLst>
              <a:ext uri="{FF2B5EF4-FFF2-40B4-BE49-F238E27FC236}">
                <a16:creationId xmlns:a16="http://schemas.microsoft.com/office/drawing/2014/main" id="{969EF590-57EE-BE07-4EB8-F77B838E5C89}"/>
              </a:ext>
            </a:extLst>
          </p:cNvPr>
          <p:cNvSpPr txBox="1"/>
          <p:nvPr/>
        </p:nvSpPr>
        <p:spPr>
          <a:xfrm>
            <a:off x="9336416" y="1234152"/>
            <a:ext cx="389076" cy="338554"/>
          </a:xfrm>
          <a:prstGeom prst="rect">
            <a:avLst/>
          </a:prstGeom>
          <a:noFill/>
        </p:spPr>
        <p:txBody>
          <a:bodyPr wrap="square">
            <a:spAutoFit/>
          </a:bodyPr>
          <a:lstStyle/>
          <a:p>
            <a:pPr marL="0" lvl="0" indent="0" rtl="0">
              <a:spcBef>
                <a:spcPts val="0"/>
              </a:spcBef>
              <a:spcAft>
                <a:spcPts val="0"/>
              </a:spcAft>
              <a:buNone/>
            </a:pPr>
            <a:r>
              <a:rPr lang="en-US" sz="1600" b="1" dirty="0">
                <a:solidFill>
                  <a:schemeClr val="tx1">
                    <a:lumMod val="75000"/>
                    <a:lumOff val="25000"/>
                  </a:schemeClr>
                </a:solidFill>
                <a:latin typeface="+mj-lt"/>
                <a:ea typeface="Roboto"/>
                <a:cs typeface="Roboto"/>
                <a:sym typeface="Roboto"/>
              </a:rPr>
              <a:t>+</a:t>
            </a:r>
            <a:endParaRPr lang="en-US" sz="1600" i="1" dirty="0">
              <a:solidFill>
                <a:schemeClr val="tx1">
                  <a:lumMod val="75000"/>
                  <a:lumOff val="25000"/>
                </a:schemeClr>
              </a:solidFill>
              <a:latin typeface="+mj-lt"/>
              <a:ea typeface="Roboto"/>
              <a:cs typeface="Roboto"/>
              <a:sym typeface="Roboto"/>
            </a:endParaRPr>
          </a:p>
        </p:txBody>
      </p:sp>
      <p:sp>
        <p:nvSpPr>
          <p:cNvPr id="50" name="TextBox 49">
            <a:extLst>
              <a:ext uri="{FF2B5EF4-FFF2-40B4-BE49-F238E27FC236}">
                <a16:creationId xmlns:a16="http://schemas.microsoft.com/office/drawing/2014/main" id="{1FB322F5-392E-AEF0-A35D-B946E777182C}"/>
              </a:ext>
            </a:extLst>
          </p:cNvPr>
          <p:cNvSpPr txBox="1"/>
          <p:nvPr/>
        </p:nvSpPr>
        <p:spPr>
          <a:xfrm>
            <a:off x="2472936" y="5743770"/>
            <a:ext cx="6765296" cy="338554"/>
          </a:xfrm>
          <a:prstGeom prst="rect">
            <a:avLst/>
          </a:prstGeom>
          <a:noFill/>
        </p:spPr>
        <p:txBody>
          <a:bodyPr wrap="square">
            <a:spAutoFit/>
          </a:bodyPr>
          <a:lstStyle/>
          <a:p>
            <a:r>
              <a:rPr lang="en-US" sz="1600" b="1" dirty="0"/>
              <a:t>Employee Engagement Metrics</a:t>
            </a:r>
            <a:endParaRPr lang="en-UG" sz="1600" b="1" dirty="0"/>
          </a:p>
        </p:txBody>
      </p:sp>
      <p:sp>
        <p:nvSpPr>
          <p:cNvPr id="51" name="TextBox 50">
            <a:extLst>
              <a:ext uri="{FF2B5EF4-FFF2-40B4-BE49-F238E27FC236}">
                <a16:creationId xmlns:a16="http://schemas.microsoft.com/office/drawing/2014/main" id="{CF958E2A-F40E-E7CE-1CFE-530A567D3F40}"/>
              </a:ext>
            </a:extLst>
          </p:cNvPr>
          <p:cNvSpPr txBox="1"/>
          <p:nvPr/>
        </p:nvSpPr>
        <p:spPr>
          <a:xfrm>
            <a:off x="9391895" y="5118984"/>
            <a:ext cx="389076" cy="338554"/>
          </a:xfrm>
          <a:prstGeom prst="rect">
            <a:avLst/>
          </a:prstGeom>
          <a:noFill/>
        </p:spPr>
        <p:txBody>
          <a:bodyPr wrap="square">
            <a:spAutoFit/>
          </a:bodyPr>
          <a:lstStyle/>
          <a:p>
            <a:pPr marL="0" lvl="0" indent="0" rtl="0">
              <a:spcBef>
                <a:spcPts val="0"/>
              </a:spcBef>
              <a:spcAft>
                <a:spcPts val="0"/>
              </a:spcAft>
              <a:buNone/>
            </a:pPr>
            <a:r>
              <a:rPr lang="en-US" sz="1600" b="1" dirty="0">
                <a:solidFill>
                  <a:schemeClr val="tx1">
                    <a:lumMod val="75000"/>
                    <a:lumOff val="25000"/>
                  </a:schemeClr>
                </a:solidFill>
                <a:latin typeface="+mj-lt"/>
                <a:ea typeface="Roboto"/>
                <a:cs typeface="Roboto"/>
                <a:sym typeface="Roboto"/>
              </a:rPr>
              <a:t>+</a:t>
            </a:r>
            <a:endParaRPr lang="en-US" sz="1600" i="1" dirty="0">
              <a:solidFill>
                <a:schemeClr val="tx1">
                  <a:lumMod val="75000"/>
                  <a:lumOff val="25000"/>
                </a:schemeClr>
              </a:solidFill>
              <a:latin typeface="+mj-lt"/>
              <a:ea typeface="Roboto"/>
              <a:cs typeface="Roboto"/>
              <a:sym typeface="Roboto"/>
            </a:endParaRPr>
          </a:p>
        </p:txBody>
      </p:sp>
      <p:sp>
        <p:nvSpPr>
          <p:cNvPr id="52" name="TextBox 51">
            <a:extLst>
              <a:ext uri="{FF2B5EF4-FFF2-40B4-BE49-F238E27FC236}">
                <a16:creationId xmlns:a16="http://schemas.microsoft.com/office/drawing/2014/main" id="{CB9128B5-E503-7247-0828-AFB5D3D8587D}"/>
              </a:ext>
            </a:extLst>
          </p:cNvPr>
          <p:cNvSpPr txBox="1"/>
          <p:nvPr/>
        </p:nvSpPr>
        <p:spPr>
          <a:xfrm>
            <a:off x="2518812" y="1213562"/>
            <a:ext cx="6765296" cy="338554"/>
          </a:xfrm>
          <a:prstGeom prst="rect">
            <a:avLst/>
          </a:prstGeom>
          <a:noFill/>
        </p:spPr>
        <p:txBody>
          <a:bodyPr wrap="square">
            <a:spAutoFit/>
          </a:bodyPr>
          <a:lstStyle/>
          <a:p>
            <a:r>
              <a:rPr lang="en-US" sz="1600" b="1" dirty="0"/>
              <a:t>Net Revenue Retention (NRR)</a:t>
            </a:r>
            <a:endParaRPr lang="en-UG" sz="1600" b="1" dirty="0"/>
          </a:p>
        </p:txBody>
      </p:sp>
      <p:sp>
        <p:nvSpPr>
          <p:cNvPr id="53" name="TextBox 52">
            <a:extLst>
              <a:ext uri="{FF2B5EF4-FFF2-40B4-BE49-F238E27FC236}">
                <a16:creationId xmlns:a16="http://schemas.microsoft.com/office/drawing/2014/main" id="{F08260D6-A5BB-4BAA-722A-2D708DF84639}"/>
              </a:ext>
            </a:extLst>
          </p:cNvPr>
          <p:cNvSpPr txBox="1"/>
          <p:nvPr/>
        </p:nvSpPr>
        <p:spPr>
          <a:xfrm>
            <a:off x="9391895" y="5703182"/>
            <a:ext cx="389076" cy="338554"/>
          </a:xfrm>
          <a:prstGeom prst="rect">
            <a:avLst/>
          </a:prstGeom>
          <a:noFill/>
        </p:spPr>
        <p:txBody>
          <a:bodyPr wrap="square">
            <a:spAutoFit/>
          </a:bodyPr>
          <a:lstStyle/>
          <a:p>
            <a:pPr marL="0" lvl="0" indent="0" rtl="0">
              <a:spcBef>
                <a:spcPts val="0"/>
              </a:spcBef>
              <a:spcAft>
                <a:spcPts val="0"/>
              </a:spcAft>
              <a:buNone/>
            </a:pPr>
            <a:r>
              <a:rPr lang="en-US" sz="1600" b="1" dirty="0">
                <a:solidFill>
                  <a:schemeClr val="tx1">
                    <a:lumMod val="75000"/>
                    <a:lumOff val="25000"/>
                  </a:schemeClr>
                </a:solidFill>
                <a:latin typeface="+mj-lt"/>
                <a:ea typeface="Roboto"/>
                <a:cs typeface="Roboto"/>
                <a:sym typeface="Roboto"/>
              </a:rPr>
              <a:t>+</a:t>
            </a:r>
            <a:endParaRPr lang="en-US" sz="1600" i="1" dirty="0">
              <a:solidFill>
                <a:schemeClr val="tx1">
                  <a:lumMod val="75000"/>
                  <a:lumOff val="25000"/>
                </a:schemeClr>
              </a:solidFill>
              <a:latin typeface="+mj-lt"/>
              <a:ea typeface="Roboto"/>
              <a:cs typeface="Roboto"/>
              <a:sym typeface="Roboto"/>
            </a:endParaRPr>
          </a:p>
        </p:txBody>
      </p:sp>
    </p:spTree>
    <p:extLst>
      <p:ext uri="{BB962C8B-B14F-4D97-AF65-F5344CB8AC3E}">
        <p14:creationId xmlns:p14="http://schemas.microsoft.com/office/powerpoint/2010/main" val="486664421"/>
      </p:ext>
    </p:extLst>
  </p:cSld>
  <p:clrMapOvr>
    <a:masterClrMapping/>
  </p:clrMapOvr>
</p:sld>
</file>

<file path=ppt/theme/theme1.xml><?xml version="1.0" encoding="utf-8"?>
<a:theme xmlns:a="http://schemas.openxmlformats.org/drawingml/2006/main" name="Office Theme">
  <a:themeElements>
    <a:clrScheme name="Gainsight">
      <a:dk1>
        <a:srgbClr val="000000"/>
      </a:dk1>
      <a:lt1>
        <a:srgbClr val="FFFFFF"/>
      </a:lt1>
      <a:dk2>
        <a:srgbClr val="2D3847"/>
      </a:dk2>
      <a:lt2>
        <a:srgbClr val="E7E6E6"/>
      </a:lt2>
      <a:accent1>
        <a:srgbClr val="193B59"/>
      </a:accent1>
      <a:accent2>
        <a:srgbClr val="14A1D9"/>
      </a:accent2>
      <a:accent3>
        <a:srgbClr val="29CDF2"/>
      </a:accent3>
      <a:accent4>
        <a:srgbClr val="F2F2F2"/>
      </a:accent4>
      <a:accent5>
        <a:srgbClr val="262626"/>
      </a:accent5>
      <a:accent6>
        <a:srgbClr val="7642B9"/>
      </a:accent6>
      <a:hlink>
        <a:srgbClr val="0563C1"/>
      </a:hlink>
      <a:folHlink>
        <a:srgbClr val="954F72"/>
      </a:folHlink>
    </a:clrScheme>
    <a:fontScheme name="Custom 1">
      <a:majorFont>
        <a:latin typeface="Montserrat"/>
        <a:ea typeface=""/>
        <a:cs typeface=""/>
      </a:majorFont>
      <a:minorFont>
        <a:latin typeface="Montserra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1442</TotalTime>
  <Words>7430</Words>
  <Application>Microsoft Office PowerPoint</Application>
  <PresentationFormat>Widescreen</PresentationFormat>
  <Paragraphs>1188</Paragraphs>
  <Slides>48</Slides>
  <Notes>48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48</vt:i4>
      </vt:variant>
    </vt:vector>
  </HeadingPairs>
  <TitlesOfParts>
    <vt:vector size="57" baseType="lpstr">
      <vt:lpstr>adobe-clean</vt:lpstr>
      <vt:lpstr>Aptos</vt:lpstr>
      <vt:lpstr>Arial</vt:lpstr>
      <vt:lpstr>Calibri</vt:lpstr>
      <vt:lpstr>Proxima Nova</vt:lpstr>
      <vt:lpstr>Proxima Nova Lt</vt:lpstr>
      <vt:lpstr>Proxima Nova Medium</vt:lpstr>
      <vt:lpstr>Proxima Nova Rg</vt:lpstr>
      <vt:lpstr>Office Theme</vt:lpstr>
      <vt:lpstr>Notes to the Reviewers</vt:lpstr>
      <vt:lpstr>Notes to the Reviewers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Budogol</dc:creator>
  <cp:lastModifiedBy>Ankita Mangtani</cp:lastModifiedBy>
  <cp:revision>334</cp:revision>
  <dcterms:created xsi:type="dcterms:W3CDTF">2023-12-11T21:37:02Z</dcterms:created>
  <dcterms:modified xsi:type="dcterms:W3CDTF">2025-09-29T12:08:43Z</dcterms:modified>
</cp:coreProperties>
</file>

<file path=docProps/thumbnail.jpeg>
</file>